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69" r:id="rId2"/>
    <p:sldMasterId id="2147483678" r:id="rId3"/>
    <p:sldMasterId id="2147483690" r:id="rId4"/>
  </p:sldMasterIdLst>
  <p:notesMasterIdLst>
    <p:notesMasterId r:id="rId11"/>
  </p:notesMasterIdLst>
  <p:handoutMasterIdLst>
    <p:handoutMasterId r:id="rId12"/>
  </p:handoutMasterIdLst>
  <p:sldIdLst>
    <p:sldId id="257" r:id="rId5"/>
    <p:sldId id="472" r:id="rId6"/>
    <p:sldId id="473" r:id="rId7"/>
    <p:sldId id="477" r:id="rId8"/>
    <p:sldId id="478" r:id="rId9"/>
    <p:sldId id="471" r:id="rId10"/>
  </p:sldIdLst>
  <p:sldSz cx="9144000" cy="6858000" type="screen4x3"/>
  <p:notesSz cx="6858000" cy="9144000"/>
  <p:custDataLst>
    <p:tags r:id="rId1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med Haseli Mashhadi" initials="HHM" lastIdx="2" clrIdx="0">
    <p:extLst>
      <p:ext uri="{19B8F6BF-5375-455C-9EA6-DF929625EA0E}">
        <p15:presenceInfo xmlns:p15="http://schemas.microsoft.com/office/powerpoint/2012/main" userId="S-1-5-21-1516261886-1165125591-538272213-153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5CF5"/>
    <a:srgbClr val="6D50E8"/>
    <a:srgbClr val="E48B34"/>
    <a:srgbClr val="E58E36"/>
    <a:srgbClr val="F30DFF"/>
    <a:srgbClr val="EF82FF"/>
    <a:srgbClr val="71AE4F"/>
    <a:srgbClr val="0E2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08" autoAdjust="0"/>
    <p:restoredTop sz="95166" autoAdjust="0"/>
  </p:normalViewPr>
  <p:slideViewPr>
    <p:cSldViewPr snapToGrid="0" snapToObjects="1">
      <p:cViewPr varScale="1">
        <p:scale>
          <a:sx n="101" d="100"/>
          <a:sy n="101" d="100"/>
        </p:scale>
        <p:origin x="1458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4" d="100"/>
        <a:sy n="124" d="100"/>
      </p:scale>
      <p:origin x="0" y="11176"/>
    </p:cViewPr>
  </p:sorterViewPr>
  <p:notesViewPr>
    <p:cSldViewPr snapToGrid="0" snapToObjects="1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3BF09-5E20-4A7F-9782-88D854444AC3}" type="doc">
      <dgm:prSet loTypeId="urn:microsoft.com/office/officeart/2005/8/layout/hierarchy4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376EBF8-0479-414C-991F-ADACF2EAF5E6}">
      <dgm:prSet phldrT="[Text]"/>
      <dgm:spPr/>
      <dgm:t>
        <a:bodyPr/>
        <a:lstStyle/>
        <a:p>
          <a:r>
            <a:rPr lang="en-US" dirty="0"/>
            <a:t>Training dataset</a:t>
          </a:r>
        </a:p>
      </dgm:t>
    </dgm:pt>
    <dgm:pt modelId="{BEE9BFEB-25B6-4E6C-8BEC-F87A9E4A7821}" type="parTrans" cxnId="{2E5FD30E-979F-45CF-ACF6-1CA4297F0011}">
      <dgm:prSet/>
      <dgm:spPr/>
      <dgm:t>
        <a:bodyPr/>
        <a:lstStyle/>
        <a:p>
          <a:endParaRPr lang="en-US"/>
        </a:p>
      </dgm:t>
    </dgm:pt>
    <dgm:pt modelId="{91925C54-59BB-4CAF-A959-012C0AF1D4E1}" type="sibTrans" cxnId="{2E5FD30E-979F-45CF-ACF6-1CA4297F0011}">
      <dgm:prSet/>
      <dgm:spPr/>
      <dgm:t>
        <a:bodyPr/>
        <a:lstStyle/>
        <a:p>
          <a:endParaRPr lang="en-US"/>
        </a:p>
      </dgm:t>
    </dgm:pt>
    <dgm:pt modelId="{C476FECF-6D12-44D6-A76E-0AB706582230}">
      <dgm:prSet phldrT="[Text]"/>
      <dgm:spPr/>
      <dgm:t>
        <a:bodyPr/>
        <a:lstStyle/>
        <a:p>
          <a:r>
            <a:rPr lang="en-US" dirty="0"/>
            <a:t>80% training</a:t>
          </a:r>
        </a:p>
      </dgm:t>
    </dgm:pt>
    <dgm:pt modelId="{6C290EA0-7C07-4FB2-A090-4A894069E40F}" type="parTrans" cxnId="{05D36432-74EF-4659-8CBB-69BB00132D4D}">
      <dgm:prSet/>
      <dgm:spPr/>
      <dgm:t>
        <a:bodyPr/>
        <a:lstStyle/>
        <a:p>
          <a:endParaRPr lang="en-US"/>
        </a:p>
      </dgm:t>
    </dgm:pt>
    <dgm:pt modelId="{6C834977-A177-4390-A33C-BF65B7F03FF2}" type="sibTrans" cxnId="{05D36432-74EF-4659-8CBB-69BB00132D4D}">
      <dgm:prSet/>
      <dgm:spPr/>
      <dgm:t>
        <a:bodyPr/>
        <a:lstStyle/>
        <a:p>
          <a:endParaRPr lang="en-US"/>
        </a:p>
      </dgm:t>
    </dgm:pt>
    <dgm:pt modelId="{6483AE06-3F0F-4444-8A12-9D2D2A4B8488}">
      <dgm:prSet phldrT="[Text]"/>
      <dgm:spPr/>
      <dgm:t>
        <a:bodyPr/>
        <a:lstStyle/>
        <a:p>
          <a:r>
            <a:rPr lang="en-US" dirty="0"/>
            <a:t>20% test</a:t>
          </a:r>
        </a:p>
      </dgm:t>
    </dgm:pt>
    <dgm:pt modelId="{119548B2-E56D-480A-811A-E16CA3B72A56}" type="parTrans" cxnId="{F8BEF7A5-BCDB-4A14-839C-48F6DA513A9C}">
      <dgm:prSet/>
      <dgm:spPr/>
      <dgm:t>
        <a:bodyPr/>
        <a:lstStyle/>
        <a:p>
          <a:endParaRPr lang="en-US"/>
        </a:p>
      </dgm:t>
    </dgm:pt>
    <dgm:pt modelId="{5389026B-F457-4EDD-97B8-90CA898ADF48}" type="sibTrans" cxnId="{F8BEF7A5-BCDB-4A14-839C-48F6DA513A9C}">
      <dgm:prSet/>
      <dgm:spPr/>
      <dgm:t>
        <a:bodyPr/>
        <a:lstStyle/>
        <a:p>
          <a:endParaRPr lang="en-US"/>
        </a:p>
      </dgm:t>
    </dgm:pt>
    <dgm:pt modelId="{2E8B52B8-5A49-4BBE-BE77-D4D09EB8BDDA}" type="pres">
      <dgm:prSet presAssocID="{95E3BF09-5E20-4A7F-9782-88D854444AC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8A5E0F0-F1CE-49AF-828D-7F955CC34E11}" type="pres">
      <dgm:prSet presAssocID="{3376EBF8-0479-414C-991F-ADACF2EAF5E6}" presName="vertOne" presStyleCnt="0"/>
      <dgm:spPr/>
    </dgm:pt>
    <dgm:pt modelId="{C49E3FDE-AE94-4631-BFD5-EEE0DF788271}" type="pres">
      <dgm:prSet presAssocID="{3376EBF8-0479-414C-991F-ADACF2EAF5E6}" presName="txOne" presStyleLbl="node0" presStyleIdx="0" presStyleCnt="1" custLinFactNeighborX="-12" custLinFactNeighborY="-11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7849181-9C13-4498-A610-1685A2CF0AF1}" type="pres">
      <dgm:prSet presAssocID="{3376EBF8-0479-414C-991F-ADACF2EAF5E6}" presName="parTransOne" presStyleCnt="0"/>
      <dgm:spPr/>
    </dgm:pt>
    <dgm:pt modelId="{F40DB58B-81BB-4EA3-A4EF-44800FCE249D}" type="pres">
      <dgm:prSet presAssocID="{3376EBF8-0479-414C-991F-ADACF2EAF5E6}" presName="horzOne" presStyleCnt="0"/>
      <dgm:spPr/>
    </dgm:pt>
    <dgm:pt modelId="{A3036C0F-3C37-4A1A-9ED5-9AA422A2816A}" type="pres">
      <dgm:prSet presAssocID="{C476FECF-6D12-44D6-A76E-0AB706582230}" presName="vertTwo" presStyleCnt="0"/>
      <dgm:spPr/>
    </dgm:pt>
    <dgm:pt modelId="{D1E87CDD-05D2-47BA-9E4B-93E82CE741BB}" type="pres">
      <dgm:prSet presAssocID="{C476FECF-6D12-44D6-A76E-0AB706582230}" presName="txTwo" presStyleLbl="node2" presStyleIdx="0" presStyleCnt="2" custLinFactNeighborX="-77" custLinFactNeighborY="-161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6AE986-BF99-4A62-BC0D-B1CD34DCB09A}" type="pres">
      <dgm:prSet presAssocID="{C476FECF-6D12-44D6-A76E-0AB706582230}" presName="horzTwo" presStyleCnt="0"/>
      <dgm:spPr/>
    </dgm:pt>
    <dgm:pt modelId="{811C7952-E022-40D7-995A-3EF9E42B939F}" type="pres">
      <dgm:prSet presAssocID="{6C834977-A177-4390-A33C-BF65B7F03FF2}" presName="sibSpaceTwo" presStyleCnt="0"/>
      <dgm:spPr/>
    </dgm:pt>
    <dgm:pt modelId="{6F51868F-3ED2-4F67-9F78-8B1598714CE7}" type="pres">
      <dgm:prSet presAssocID="{6483AE06-3F0F-4444-8A12-9D2D2A4B8488}" presName="vertTwo" presStyleCnt="0"/>
      <dgm:spPr/>
    </dgm:pt>
    <dgm:pt modelId="{AFBC3B1C-4686-4CD9-92B8-A863F73F6CA9}" type="pres">
      <dgm:prSet presAssocID="{6483AE06-3F0F-4444-8A12-9D2D2A4B8488}" presName="txTwo" presStyleLbl="node2" presStyleIdx="1" presStyleCnt="2" custLinFactNeighborX="77" custLinFactNeighborY="-161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B11988-ADD6-4F0A-B961-A4E3DB75AE9A}" type="pres">
      <dgm:prSet presAssocID="{6483AE06-3F0F-4444-8A12-9D2D2A4B8488}" presName="horzTwo" presStyleCnt="0"/>
      <dgm:spPr/>
    </dgm:pt>
  </dgm:ptLst>
  <dgm:cxnLst>
    <dgm:cxn modelId="{8B0B55D6-15D4-4C2C-96C3-9214D9A92459}" type="presOf" srcId="{95E3BF09-5E20-4A7F-9782-88D854444AC3}" destId="{2E8B52B8-5A49-4BBE-BE77-D4D09EB8BDDA}" srcOrd="0" destOrd="0" presId="urn:microsoft.com/office/officeart/2005/8/layout/hierarchy4"/>
    <dgm:cxn modelId="{05D36432-74EF-4659-8CBB-69BB00132D4D}" srcId="{3376EBF8-0479-414C-991F-ADACF2EAF5E6}" destId="{C476FECF-6D12-44D6-A76E-0AB706582230}" srcOrd="0" destOrd="0" parTransId="{6C290EA0-7C07-4FB2-A090-4A894069E40F}" sibTransId="{6C834977-A177-4390-A33C-BF65B7F03FF2}"/>
    <dgm:cxn modelId="{946F3711-6232-458B-B468-266014BB772B}" type="presOf" srcId="{3376EBF8-0479-414C-991F-ADACF2EAF5E6}" destId="{C49E3FDE-AE94-4631-BFD5-EEE0DF788271}" srcOrd="0" destOrd="0" presId="urn:microsoft.com/office/officeart/2005/8/layout/hierarchy4"/>
    <dgm:cxn modelId="{E2E7E3FD-186F-46CF-9A5C-125C1BAAC91B}" type="presOf" srcId="{6483AE06-3F0F-4444-8A12-9D2D2A4B8488}" destId="{AFBC3B1C-4686-4CD9-92B8-A863F73F6CA9}" srcOrd="0" destOrd="0" presId="urn:microsoft.com/office/officeart/2005/8/layout/hierarchy4"/>
    <dgm:cxn modelId="{2E5FD30E-979F-45CF-ACF6-1CA4297F0011}" srcId="{95E3BF09-5E20-4A7F-9782-88D854444AC3}" destId="{3376EBF8-0479-414C-991F-ADACF2EAF5E6}" srcOrd="0" destOrd="0" parTransId="{BEE9BFEB-25B6-4E6C-8BEC-F87A9E4A7821}" sibTransId="{91925C54-59BB-4CAF-A959-012C0AF1D4E1}"/>
    <dgm:cxn modelId="{F8BEF7A5-BCDB-4A14-839C-48F6DA513A9C}" srcId="{3376EBF8-0479-414C-991F-ADACF2EAF5E6}" destId="{6483AE06-3F0F-4444-8A12-9D2D2A4B8488}" srcOrd="1" destOrd="0" parTransId="{119548B2-E56D-480A-811A-E16CA3B72A56}" sibTransId="{5389026B-F457-4EDD-97B8-90CA898ADF48}"/>
    <dgm:cxn modelId="{EB935453-533A-4E2F-A0CF-7EF07C403704}" type="presOf" srcId="{C476FECF-6D12-44D6-A76E-0AB706582230}" destId="{D1E87CDD-05D2-47BA-9E4B-93E82CE741BB}" srcOrd="0" destOrd="0" presId="urn:microsoft.com/office/officeart/2005/8/layout/hierarchy4"/>
    <dgm:cxn modelId="{3DCDBEEE-8668-4BB4-9D78-F4E7FCC62920}" type="presParOf" srcId="{2E8B52B8-5A49-4BBE-BE77-D4D09EB8BDDA}" destId="{28A5E0F0-F1CE-49AF-828D-7F955CC34E11}" srcOrd="0" destOrd="0" presId="urn:microsoft.com/office/officeart/2005/8/layout/hierarchy4"/>
    <dgm:cxn modelId="{9AC19EAE-DE55-4915-88C3-B12A7AB2CE67}" type="presParOf" srcId="{28A5E0F0-F1CE-49AF-828D-7F955CC34E11}" destId="{C49E3FDE-AE94-4631-BFD5-EEE0DF788271}" srcOrd="0" destOrd="0" presId="urn:microsoft.com/office/officeart/2005/8/layout/hierarchy4"/>
    <dgm:cxn modelId="{4B398F3F-335C-4885-A836-D529E9CE7A7B}" type="presParOf" srcId="{28A5E0F0-F1CE-49AF-828D-7F955CC34E11}" destId="{97849181-9C13-4498-A610-1685A2CF0AF1}" srcOrd="1" destOrd="0" presId="urn:microsoft.com/office/officeart/2005/8/layout/hierarchy4"/>
    <dgm:cxn modelId="{F8112685-A3DE-4B17-8A03-F07BDD72FD2A}" type="presParOf" srcId="{28A5E0F0-F1CE-49AF-828D-7F955CC34E11}" destId="{F40DB58B-81BB-4EA3-A4EF-44800FCE249D}" srcOrd="2" destOrd="0" presId="urn:microsoft.com/office/officeart/2005/8/layout/hierarchy4"/>
    <dgm:cxn modelId="{072E0B61-2040-4AA0-90FD-B5459E0E4BF8}" type="presParOf" srcId="{F40DB58B-81BB-4EA3-A4EF-44800FCE249D}" destId="{A3036C0F-3C37-4A1A-9ED5-9AA422A2816A}" srcOrd="0" destOrd="0" presId="urn:microsoft.com/office/officeart/2005/8/layout/hierarchy4"/>
    <dgm:cxn modelId="{7BF4E059-11B0-4568-9B3F-DC69DD0E564E}" type="presParOf" srcId="{A3036C0F-3C37-4A1A-9ED5-9AA422A2816A}" destId="{D1E87CDD-05D2-47BA-9E4B-93E82CE741BB}" srcOrd="0" destOrd="0" presId="urn:microsoft.com/office/officeart/2005/8/layout/hierarchy4"/>
    <dgm:cxn modelId="{721AD096-CB9B-4071-9C71-5474459E8D88}" type="presParOf" srcId="{A3036C0F-3C37-4A1A-9ED5-9AA422A2816A}" destId="{E06AE986-BF99-4A62-BC0D-B1CD34DCB09A}" srcOrd="1" destOrd="0" presId="urn:microsoft.com/office/officeart/2005/8/layout/hierarchy4"/>
    <dgm:cxn modelId="{6A1E8467-AD5C-4C43-931B-4A542FD4C671}" type="presParOf" srcId="{F40DB58B-81BB-4EA3-A4EF-44800FCE249D}" destId="{811C7952-E022-40D7-995A-3EF9E42B939F}" srcOrd="1" destOrd="0" presId="urn:microsoft.com/office/officeart/2005/8/layout/hierarchy4"/>
    <dgm:cxn modelId="{5D6AB0A2-AA75-45F6-B439-AE939D2E2092}" type="presParOf" srcId="{F40DB58B-81BB-4EA3-A4EF-44800FCE249D}" destId="{6F51868F-3ED2-4F67-9F78-8B1598714CE7}" srcOrd="2" destOrd="0" presId="urn:microsoft.com/office/officeart/2005/8/layout/hierarchy4"/>
    <dgm:cxn modelId="{B26BFAAA-AFD1-4A13-99DD-0FB5DC5FD824}" type="presParOf" srcId="{6F51868F-3ED2-4F67-9F78-8B1598714CE7}" destId="{AFBC3B1C-4686-4CD9-92B8-A863F73F6CA9}" srcOrd="0" destOrd="0" presId="urn:microsoft.com/office/officeart/2005/8/layout/hierarchy4"/>
    <dgm:cxn modelId="{201AB1A7-01D8-42A4-9F24-8B82A84787D7}" type="presParOf" srcId="{6F51868F-3ED2-4F67-9F78-8B1598714CE7}" destId="{C7B11988-ADD6-4F0A-B961-A4E3DB75AE9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E3FDE-AE94-4631-BFD5-EEE0DF788271}">
      <dsp:nvSpPr>
        <dsp:cNvPr id="0" name=""/>
        <dsp:cNvSpPr/>
      </dsp:nvSpPr>
      <dsp:spPr>
        <a:xfrm>
          <a:off x="1162" y="0"/>
          <a:ext cx="4659389" cy="7839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/>
            <a:t>Training dataset</a:t>
          </a:r>
        </a:p>
      </dsp:txBody>
      <dsp:txXfrm>
        <a:off x="24122" y="22960"/>
        <a:ext cx="4613469" cy="737990"/>
      </dsp:txXfrm>
    </dsp:sp>
    <dsp:sp modelId="{D1E87CDD-05D2-47BA-9E4B-93E82CE741BB}">
      <dsp:nvSpPr>
        <dsp:cNvPr id="0" name=""/>
        <dsp:cNvSpPr/>
      </dsp:nvSpPr>
      <dsp:spPr>
        <a:xfrm>
          <a:off x="0" y="778800"/>
          <a:ext cx="2235791" cy="7839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80% training</a:t>
          </a:r>
        </a:p>
      </dsp:txBody>
      <dsp:txXfrm>
        <a:off x="22960" y="801760"/>
        <a:ext cx="2189871" cy="737990"/>
      </dsp:txXfrm>
    </dsp:sp>
    <dsp:sp modelId="{AFBC3B1C-4686-4CD9-92B8-A863F73F6CA9}">
      <dsp:nvSpPr>
        <dsp:cNvPr id="0" name=""/>
        <dsp:cNvSpPr/>
      </dsp:nvSpPr>
      <dsp:spPr>
        <a:xfrm>
          <a:off x="2427040" y="778800"/>
          <a:ext cx="2235791" cy="78391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/>
            <a:t>20% test</a:t>
          </a:r>
        </a:p>
      </dsp:txBody>
      <dsp:txXfrm>
        <a:off x="2450000" y="801760"/>
        <a:ext cx="2189871" cy="737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D8DE1-C792-4208-9070-2B0A343EA237}" type="datetimeFigureOut">
              <a:rPr lang="en-GB" smtClean="0"/>
              <a:t>21/01/2019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39740-CC2F-4DC3-B61C-1CE7FCD739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7308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6A65A-B3DA-D14A-9757-9263C44E1130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1B6CD-B2A4-BF44-AE30-D0C7EF5F3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21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D1B6CD-B2A4-BF44-AE30-D0C7EF5F36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0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tif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PC_powerpointscreen_mouse2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2065442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PC_powerpointscreen_mouse2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PC_powerpointscreen_mouse2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790332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PC_powerpointscreen_mouse2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89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924024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chemeClr val="tx2">
                    <a:lumMod val="90000"/>
                    <a:lumOff val="10000"/>
                  </a:schemeClr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244680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EMBL_EBI_DNA_dark2.png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244680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715474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501926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42572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190908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21353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296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IMPC_powerpointscreen_mouse2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PC_powerpointscreen_mouse2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790332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PC_powerpointscreen_mouse2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893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9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PC_powerpointscreen_mouse2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444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924024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chemeClr val="tx2">
                    <a:lumMod val="90000"/>
                    <a:lumOff val="10000"/>
                  </a:schemeClr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244680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EMBL_EBI_DNA_dark2.png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244680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715474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5501926"/>
      </p:ext>
    </p:extLst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42572"/>
      </p:ext>
    </p:extLst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190908"/>
      </p:ext>
    </p:extLst>
  </p:cSld>
  <p:clrMapOvr>
    <a:masterClrMapping/>
  </p:clrMapOvr>
  <p:transition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21353"/>
      </p:ext>
    </p:extLst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296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/>
  </p:cSld>
  <p:clrMapOvr>
    <a:masterClrMapping/>
  </p:clrMapOvr>
  <p:transition>
    <p:cut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/>
  </p:cSld>
  <p:clrMapOvr>
    <a:masterClrMapping/>
  </p:clrMapOvr>
  <p:transition>
    <p:cut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/>
  </p:cSld>
  <p:clrMapOvr>
    <a:masterClrMapping/>
  </p:clrMapOvr>
  <p:transition>
    <p:cut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Chemistry-slide2-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/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DNA_dark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924024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chemeClr val="tx2">
                    <a:lumMod val="90000"/>
                    <a:lumOff val="10000"/>
                  </a:schemeClr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244680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8545261"/>
      </p:ext>
    </p:extLst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MBL_EBI_Chem slide background4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65" t="3106"/>
          <a:stretch/>
        </p:blipFill>
        <p:spPr>
          <a:xfrm>
            <a:off x="-1" y="0"/>
            <a:ext cx="9155545" cy="6869545"/>
          </a:xfrm>
          <a:prstGeom prst="rect">
            <a:avLst/>
          </a:prstGeom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/>
  </p:cSld>
  <p:clrMapOvr>
    <a:masterClrMapping/>
  </p:clrMapOvr>
  <p:transition>
    <p:cut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MBL_EBI_PDBE-slide-background6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167"/>
          <a:stretch>
            <a:fillRect/>
          </a:stretch>
        </p:blipFill>
        <p:spPr bwMode="auto">
          <a:xfrm>
            <a:off x="0" y="-149225"/>
            <a:ext cx="9156700" cy="701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MBL_EBI_RGB_InversedUpda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/>
  </p:cSld>
  <p:clrMapOvr>
    <a:masterClrMapping/>
  </p:clrMapOvr>
  <p:transition>
    <p:cut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/>
  </p:cSld>
  <p:clrMapOvr>
    <a:masterClrMapping/>
  </p:clrMapOvr>
  <p:transition>
    <p:cut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/>
  </p:cSld>
  <p:clrMapOvr>
    <a:masterClrMapping/>
  </p:clrMapOvr>
  <p:transition>
    <p:cut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powerpont-slide-title_cell_dark4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463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975086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1725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3"/>
              </a:buClr>
              <a:defRPr/>
            </a:lvl4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575684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F366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38989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86300" y="1219200"/>
            <a:ext cx="4000500" cy="4351338"/>
          </a:xfrm>
        </p:spPr>
        <p:txBody>
          <a:bodyPr/>
          <a:lstStyle>
            <a:lvl1pPr>
              <a:buClr>
                <a:schemeClr val="accent3"/>
              </a:buClr>
              <a:defRPr/>
            </a:lvl1pPr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927178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C_powerpointscreen_mouse2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4" t="2835" b="1927"/>
          <a:stretch/>
        </p:blipFill>
        <p:spPr>
          <a:xfrm>
            <a:off x="1187624" y="808165"/>
            <a:ext cx="7956376" cy="5967283"/>
          </a:xfrm>
          <a:prstGeom prst="rect">
            <a:avLst/>
          </a:prstGeom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532554" y="1797029"/>
            <a:ext cx="64008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0F3661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1" y="1040419"/>
            <a:ext cx="7772400" cy="685718"/>
          </a:xfrm>
          <a:effectLst/>
        </p:spPr>
        <p:txBody>
          <a:bodyPr/>
          <a:lstStyle>
            <a:lvl1pPr>
              <a:defRPr sz="3500" b="0" i="0">
                <a:solidFill>
                  <a:srgbClr val="0F3661"/>
                </a:solidFill>
                <a:effectLst/>
                <a:latin typeface="HelveticaNeueLT Pro 45 Lt"/>
                <a:cs typeface="HelveticaNeueLT Pro 45 Lt"/>
              </a:defRPr>
            </a:lvl1pPr>
          </a:lstStyle>
          <a:p>
            <a:r>
              <a:rPr lang="en-GB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3851275"/>
            <a:ext cx="4487863" cy="614363"/>
          </a:xfrm>
        </p:spPr>
        <p:txBody>
          <a:bodyPr/>
          <a:lstStyle>
            <a:lvl1pPr marL="0" indent="0">
              <a:buNone/>
              <a:defRPr b="0" i="0">
                <a:solidFill>
                  <a:srgbClr val="0F366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8776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575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06002E-8505-F54D-A470-B33314B17E5F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3A022E-4AAB-584F-85A7-C7244FAEAB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7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de-D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321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0" r:id="rId8"/>
    <p:sldLayoutId id="2147483688" r:id="rId9"/>
  </p:sldLayoutIdLst>
  <p:transition>
    <p:cut/>
  </p:transition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321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7911" y="6261642"/>
            <a:ext cx="1908000" cy="419575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321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92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321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7911" y="6261642"/>
            <a:ext cx="1908000" cy="419575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321" y="6140775"/>
            <a:ext cx="1584176" cy="44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92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3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9144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>
              <a:solidFill>
                <a:srgbClr val="00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304800"/>
            <a:ext cx="8153400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219200"/>
            <a:ext cx="8153400" cy="43513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pic>
        <p:nvPicPr>
          <p:cNvPr id="1029" name="Picture 2" descr="EMBL_EBI_RGB_InversedUpdate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4413" y="6310313"/>
            <a:ext cx="1458912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129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</p:sldLayoutIdLst>
  <p:transition>
    <p:cut/>
  </p:transition>
  <p:hf hdr="0" ftr="0"/>
  <p:txStyles>
    <p:titleStyle>
      <a:lvl1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1" fontAlgn="base" hangingPunct="1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1" fontAlgn="base" hangingPunct="1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1" fontAlgn="base" hangingPunct="1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chemeClr val="tx1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hamedhm@ebi.ac.u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ebi.ac.uk/~hamedhm/ML_Hackathon_Jan_2019/HamedHaseli_ML_Munich_Jan_2019.Rdat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hamedhm@ebi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/>
          <p:cNvSpPr>
            <a:spLocks noGrp="1"/>
          </p:cNvSpPr>
          <p:nvPr>
            <p:ph type="ctrTitle"/>
          </p:nvPr>
        </p:nvSpPr>
        <p:spPr>
          <a:xfrm>
            <a:off x="561975" y="556573"/>
            <a:ext cx="6991350" cy="1424627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Using Machine Learning to predict </a:t>
            </a:r>
            <a:r>
              <a:rPr lang="en-US" sz="4000" b="1" dirty="0" smtClean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essential genes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/>
            </a:r>
            <a:b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</a:br>
            <a:endParaRPr lang="en-US" b="1" spc="-150" dirty="0">
              <a:solidFill>
                <a:schemeClr val="accent6"/>
              </a:solidFill>
              <a:effectLst>
                <a:innerShdw blurRad="114300">
                  <a:prstClr val="black"/>
                </a:innerShdw>
              </a:effectLst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725" y="1896784"/>
            <a:ext cx="49720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6"/>
                </a:solidFill>
                <a:latin typeface="+mj-lt"/>
                <a:ea typeface="ＭＳ Ｐゴシック" charset="0"/>
                <a:cs typeface="HelveticaNeueLT Pro 45 Lt"/>
              </a:rPr>
              <a:t>Hamed Haseli </a:t>
            </a:r>
            <a:r>
              <a:rPr lang="en-GB" sz="1200" b="1" dirty="0">
                <a:solidFill>
                  <a:srgbClr val="7030A0"/>
                </a:solidFill>
                <a:latin typeface="+mj-lt"/>
                <a:ea typeface="ＭＳ Ｐゴシック" charset="0"/>
                <a:cs typeface="HelveticaNeueLT Pro 45 Lt"/>
              </a:rPr>
              <a:t>(</a:t>
            </a:r>
            <a:r>
              <a:rPr lang="en-GB" sz="1200" b="1" dirty="0">
                <a:solidFill>
                  <a:srgbClr val="7030A0"/>
                </a:solidFill>
                <a:latin typeface="+mj-lt"/>
                <a:ea typeface="ＭＳ Ｐゴシック" charset="0"/>
                <a:cs typeface="HelveticaNeueLT Pro 45 Lt"/>
                <a:hlinkClick r:id="rId3"/>
              </a:rPr>
              <a:t>hamedhm@ebi.ac.uk</a:t>
            </a:r>
            <a:r>
              <a:rPr lang="en-GB" sz="1200" b="1" dirty="0">
                <a:solidFill>
                  <a:srgbClr val="7030A0"/>
                </a:solidFill>
                <a:latin typeface="+mj-lt"/>
                <a:ea typeface="ＭＳ Ｐゴシック" charset="0"/>
                <a:cs typeface="HelveticaNeueLT Pro 45 Lt"/>
              </a:rPr>
              <a:t>) </a:t>
            </a:r>
            <a:endParaRPr lang="en-GB" sz="1400" b="1" dirty="0">
              <a:solidFill>
                <a:srgbClr val="7030A0"/>
              </a:solidFill>
              <a:latin typeface="+mj-lt"/>
              <a:ea typeface="ＭＳ Ｐゴシック" charset="0"/>
              <a:cs typeface="HelveticaNeueLT Pro 45 Lt"/>
            </a:endParaRPr>
          </a:p>
          <a:p>
            <a:r>
              <a:rPr lang="en-GB" sz="1200" b="1" dirty="0">
                <a:solidFill>
                  <a:schemeClr val="accent6"/>
                </a:solidFill>
                <a:latin typeface="+mj-lt"/>
                <a:ea typeface="ＭＳ Ｐゴシック" charset="0"/>
                <a:cs typeface="HelveticaNeueLT Pro 45 Lt"/>
              </a:rPr>
              <a:t>Jan 2019, Munich</a:t>
            </a:r>
          </a:p>
        </p:txBody>
      </p:sp>
    </p:spTree>
    <p:extLst>
      <p:ext uri="{BB962C8B-B14F-4D97-AF65-F5344CB8AC3E}">
        <p14:creationId xmlns:p14="http://schemas.microsoft.com/office/powerpoint/2010/main" val="3304952051"/>
      </p:ext>
    </p:extLst>
  </p:cSld>
  <p:clrMapOvr>
    <a:masterClrMapping/>
  </p:clrMapOvr>
  <p:transition advTm="32648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438" y="2413587"/>
            <a:ext cx="8658224" cy="123337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GB" sz="2800" b="1" dirty="0">
                <a:solidFill>
                  <a:schemeClr val="accent6"/>
                </a:solidFill>
                <a:latin typeface="+mj-lt"/>
              </a:rPr>
              <a:t>Our question: </a:t>
            </a:r>
            <a:r>
              <a:rPr lang="en-GB" sz="2800" b="1" dirty="0">
                <a:latin typeface="+mj-lt"/>
              </a:rPr>
              <a:t/>
            </a:r>
            <a:br>
              <a:rPr lang="en-GB" sz="2800" b="1" dirty="0">
                <a:latin typeface="+mj-lt"/>
              </a:rPr>
            </a:br>
            <a:r>
              <a:rPr lang="en-GB" sz="2800" b="1" dirty="0">
                <a:latin typeface="+mj-lt"/>
              </a:rPr>
              <a:t>Can we predict </a:t>
            </a:r>
            <a:r>
              <a:rPr lang="en-GB" sz="2800" b="1" dirty="0" smtClean="0">
                <a:latin typeface="+mj-lt"/>
              </a:rPr>
              <a:t>whether </a:t>
            </a:r>
            <a:r>
              <a:rPr lang="en-GB" sz="2800" b="1" dirty="0">
                <a:latin typeface="+mj-lt"/>
              </a:rPr>
              <a:t>a gene will result in a lethal phenotype once knocked out?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09575" y="3782535"/>
            <a:ext cx="85725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390525" y="2327862"/>
            <a:ext cx="85725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63633804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1265" r="1931" b="25043"/>
          <a:stretch/>
        </p:blipFill>
        <p:spPr>
          <a:xfrm>
            <a:off x="1827458" y="3702125"/>
            <a:ext cx="5521143" cy="31050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</p:pic>
      <p:grpSp>
        <p:nvGrpSpPr>
          <p:cNvPr id="53" name="Group 52"/>
          <p:cNvGrpSpPr/>
          <p:nvPr/>
        </p:nvGrpSpPr>
        <p:grpSpPr>
          <a:xfrm rot="14878182">
            <a:off x="-353522" y="1722464"/>
            <a:ext cx="3204683" cy="1742578"/>
            <a:chOff x="333375" y="3849276"/>
            <a:chExt cx="3816000" cy="1548000"/>
          </a:xfrm>
        </p:grpSpPr>
        <p:sp>
          <p:nvSpPr>
            <p:cNvPr id="54" name="Freeform 53"/>
            <p:cNvSpPr/>
            <p:nvPr/>
          </p:nvSpPr>
          <p:spPr>
            <a:xfrm>
              <a:off x="333375" y="3849276"/>
              <a:ext cx="3816000" cy="1548000"/>
            </a:xfrm>
            <a:custGeom>
              <a:avLst/>
              <a:gdLst>
                <a:gd name="connsiteX0" fmla="*/ 0 w 3816000"/>
                <a:gd name="connsiteY0" fmla="*/ 131580 h 1548000"/>
                <a:gd name="connsiteX1" fmla="*/ 131580 w 3816000"/>
                <a:gd name="connsiteY1" fmla="*/ 0 h 1548000"/>
                <a:gd name="connsiteX2" fmla="*/ 3684420 w 3816000"/>
                <a:gd name="connsiteY2" fmla="*/ 0 h 1548000"/>
                <a:gd name="connsiteX3" fmla="*/ 3816000 w 3816000"/>
                <a:gd name="connsiteY3" fmla="*/ 131580 h 1548000"/>
                <a:gd name="connsiteX4" fmla="*/ 3816000 w 3816000"/>
                <a:gd name="connsiteY4" fmla="*/ 1416420 h 1548000"/>
                <a:gd name="connsiteX5" fmla="*/ 3684420 w 3816000"/>
                <a:gd name="connsiteY5" fmla="*/ 1548000 h 1548000"/>
                <a:gd name="connsiteX6" fmla="*/ 131580 w 3816000"/>
                <a:gd name="connsiteY6" fmla="*/ 1548000 h 1548000"/>
                <a:gd name="connsiteX7" fmla="*/ 0 w 3816000"/>
                <a:gd name="connsiteY7" fmla="*/ 1416420 h 1548000"/>
                <a:gd name="connsiteX8" fmla="*/ 0 w 3816000"/>
                <a:gd name="connsiteY8" fmla="*/ 131580 h 15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6000" h="1548000">
                  <a:moveTo>
                    <a:pt x="0" y="131580"/>
                  </a:moveTo>
                  <a:cubicBezTo>
                    <a:pt x="0" y="58910"/>
                    <a:pt x="58910" y="0"/>
                    <a:pt x="131580" y="0"/>
                  </a:cubicBezTo>
                  <a:lnTo>
                    <a:pt x="3684420" y="0"/>
                  </a:lnTo>
                  <a:cubicBezTo>
                    <a:pt x="3757090" y="0"/>
                    <a:pt x="3816000" y="58910"/>
                    <a:pt x="3816000" y="131580"/>
                  </a:cubicBezTo>
                  <a:lnTo>
                    <a:pt x="3816000" y="1416420"/>
                  </a:lnTo>
                  <a:cubicBezTo>
                    <a:pt x="3816000" y="1489090"/>
                    <a:pt x="3757090" y="1548000"/>
                    <a:pt x="3684420" y="1548000"/>
                  </a:cubicBezTo>
                  <a:lnTo>
                    <a:pt x="131580" y="1548000"/>
                  </a:lnTo>
                  <a:cubicBezTo>
                    <a:pt x="58910" y="1548000"/>
                    <a:pt x="0" y="1489090"/>
                    <a:pt x="0" y="1416420"/>
                  </a:cubicBezTo>
                  <a:lnTo>
                    <a:pt x="0" y="131580"/>
                  </a:lnTo>
                  <a:close/>
                </a:path>
              </a:pathLst>
            </a:custGeom>
            <a:solidFill>
              <a:schemeClr val="accent4">
                <a:hueOff val="0"/>
                <a:satOff val="0"/>
                <a:lumOff val="0"/>
                <a:alpha val="64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068" tIns="88068" rIns="88068" bIns="1239958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i="0" kern="1200" dirty="0">
                  <a:solidFill>
                    <a:schemeClr val="tx1"/>
                  </a:solidFill>
                </a:rPr>
                <a:t>Human essential scores</a:t>
              </a:r>
              <a:r>
                <a:rPr lang="en-GB" sz="1200" b="1" i="0" kern="1200" dirty="0">
                  <a:solidFill>
                    <a:schemeClr val="tx1"/>
                  </a:solidFill>
                </a:rPr>
                <a:t> </a:t>
              </a:r>
              <a:r>
                <a:rPr lang="en-GB" sz="1200" b="1" i="0" kern="1200" dirty="0"/>
                <a:t>based on knockouts of 11 human cell lines </a:t>
              </a:r>
              <a:endParaRPr lang="en-US" sz="1200" b="1" kern="1200" dirty="0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428776" y="4236276"/>
              <a:ext cx="572399" cy="1083600"/>
            </a:xfrm>
            <a:custGeom>
              <a:avLst/>
              <a:gdLst>
                <a:gd name="connsiteX0" fmla="*/ 0 w 572400"/>
                <a:gd name="connsiteY0" fmla="*/ 60102 h 1083600"/>
                <a:gd name="connsiteX1" fmla="*/ 60102 w 572400"/>
                <a:gd name="connsiteY1" fmla="*/ 0 h 1083600"/>
                <a:gd name="connsiteX2" fmla="*/ 512298 w 572400"/>
                <a:gd name="connsiteY2" fmla="*/ 0 h 1083600"/>
                <a:gd name="connsiteX3" fmla="*/ 572400 w 572400"/>
                <a:gd name="connsiteY3" fmla="*/ 60102 h 1083600"/>
                <a:gd name="connsiteX4" fmla="*/ 572400 w 572400"/>
                <a:gd name="connsiteY4" fmla="*/ 1023498 h 1083600"/>
                <a:gd name="connsiteX5" fmla="*/ 512298 w 572400"/>
                <a:gd name="connsiteY5" fmla="*/ 1083600 h 1083600"/>
                <a:gd name="connsiteX6" fmla="*/ 60102 w 572400"/>
                <a:gd name="connsiteY6" fmla="*/ 1083600 h 1083600"/>
                <a:gd name="connsiteX7" fmla="*/ 0 w 572400"/>
                <a:gd name="connsiteY7" fmla="*/ 1023498 h 1083600"/>
                <a:gd name="connsiteX8" fmla="*/ 0 w 572400"/>
                <a:gd name="connsiteY8" fmla="*/ 60102 h 10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400" h="1083600">
                  <a:moveTo>
                    <a:pt x="0" y="60102"/>
                  </a:moveTo>
                  <a:cubicBezTo>
                    <a:pt x="0" y="26909"/>
                    <a:pt x="26909" y="0"/>
                    <a:pt x="60102" y="0"/>
                  </a:cubicBezTo>
                  <a:lnTo>
                    <a:pt x="512298" y="0"/>
                  </a:lnTo>
                  <a:cubicBezTo>
                    <a:pt x="545491" y="0"/>
                    <a:pt x="572400" y="26909"/>
                    <a:pt x="572400" y="60102"/>
                  </a:cubicBezTo>
                  <a:lnTo>
                    <a:pt x="572400" y="1023498"/>
                  </a:lnTo>
                  <a:cubicBezTo>
                    <a:pt x="572400" y="1056691"/>
                    <a:pt x="545491" y="1083600"/>
                    <a:pt x="512298" y="1083600"/>
                  </a:cubicBezTo>
                  <a:lnTo>
                    <a:pt x="60102" y="1083600"/>
                  </a:lnTo>
                  <a:cubicBezTo>
                    <a:pt x="26909" y="1083600"/>
                    <a:pt x="0" y="1056691"/>
                    <a:pt x="0" y="1023498"/>
                  </a:cubicBezTo>
                  <a:lnTo>
                    <a:pt x="0" y="60102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5703" tIns="55703" rIns="55703" bIns="55703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900" b="1" i="0" kern="1200" dirty="0" err="1"/>
                <a:t>Hscore</a:t>
              </a:r>
              <a:endParaRPr lang="en-US" sz="600" b="1" kern="1200" dirty="0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1096576" y="4236276"/>
              <a:ext cx="2957400" cy="1083600"/>
            </a:xfrm>
            <a:custGeom>
              <a:avLst/>
              <a:gdLst>
                <a:gd name="connsiteX0" fmla="*/ 0 w 2957400"/>
                <a:gd name="connsiteY0" fmla="*/ 113778 h 1083600"/>
                <a:gd name="connsiteX1" fmla="*/ 113778 w 2957400"/>
                <a:gd name="connsiteY1" fmla="*/ 0 h 1083600"/>
                <a:gd name="connsiteX2" fmla="*/ 2843622 w 2957400"/>
                <a:gd name="connsiteY2" fmla="*/ 0 h 1083600"/>
                <a:gd name="connsiteX3" fmla="*/ 2957400 w 2957400"/>
                <a:gd name="connsiteY3" fmla="*/ 113778 h 1083600"/>
                <a:gd name="connsiteX4" fmla="*/ 2957400 w 2957400"/>
                <a:gd name="connsiteY4" fmla="*/ 969822 h 1083600"/>
                <a:gd name="connsiteX5" fmla="*/ 2843622 w 2957400"/>
                <a:gd name="connsiteY5" fmla="*/ 1083600 h 1083600"/>
                <a:gd name="connsiteX6" fmla="*/ 113778 w 2957400"/>
                <a:gd name="connsiteY6" fmla="*/ 1083600 h 1083600"/>
                <a:gd name="connsiteX7" fmla="*/ 0 w 2957400"/>
                <a:gd name="connsiteY7" fmla="*/ 969822 h 1083600"/>
                <a:gd name="connsiteX8" fmla="*/ 0 w 2957400"/>
                <a:gd name="connsiteY8" fmla="*/ 113778 h 10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400" h="1083600">
                  <a:moveTo>
                    <a:pt x="0" y="113778"/>
                  </a:moveTo>
                  <a:cubicBezTo>
                    <a:pt x="0" y="50940"/>
                    <a:pt x="50940" y="0"/>
                    <a:pt x="113778" y="0"/>
                  </a:cubicBezTo>
                  <a:lnTo>
                    <a:pt x="2843622" y="0"/>
                  </a:lnTo>
                  <a:cubicBezTo>
                    <a:pt x="2906460" y="0"/>
                    <a:pt x="2957400" y="50940"/>
                    <a:pt x="2957400" y="113778"/>
                  </a:cubicBezTo>
                  <a:lnTo>
                    <a:pt x="2957400" y="969822"/>
                  </a:lnTo>
                  <a:cubicBezTo>
                    <a:pt x="2957400" y="1032660"/>
                    <a:pt x="2906460" y="1083600"/>
                    <a:pt x="2843622" y="1083600"/>
                  </a:cubicBezTo>
                  <a:lnTo>
                    <a:pt x="113778" y="1083600"/>
                  </a:lnTo>
                  <a:cubicBezTo>
                    <a:pt x="50940" y="1083600"/>
                    <a:pt x="0" y="1032660"/>
                    <a:pt x="0" y="969822"/>
                  </a:cubicBezTo>
                  <a:lnTo>
                    <a:pt x="0" y="1137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102114"/>
                <a:satOff val="-3190"/>
                <a:lumOff val="-6569"/>
                <a:alphaOff val="0"/>
              </a:schemeClr>
            </a:fillRef>
            <a:effectRef idx="0">
              <a:schemeClr val="accent4">
                <a:hueOff val="1102114"/>
                <a:satOff val="-3190"/>
                <a:lumOff val="-6569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854" tIns="82854" rIns="82854" bIns="72141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Missing removal/imputation</a:t>
              </a: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191975" y="4623276"/>
              <a:ext cx="2766600" cy="619200"/>
            </a:xfrm>
            <a:custGeom>
              <a:avLst/>
              <a:gdLst>
                <a:gd name="connsiteX0" fmla="*/ 0 w 2766600"/>
                <a:gd name="connsiteY0" fmla="*/ 65016 h 619200"/>
                <a:gd name="connsiteX1" fmla="*/ 65016 w 2766600"/>
                <a:gd name="connsiteY1" fmla="*/ 0 h 619200"/>
                <a:gd name="connsiteX2" fmla="*/ 2701584 w 2766600"/>
                <a:gd name="connsiteY2" fmla="*/ 0 h 619200"/>
                <a:gd name="connsiteX3" fmla="*/ 2766600 w 2766600"/>
                <a:gd name="connsiteY3" fmla="*/ 65016 h 619200"/>
                <a:gd name="connsiteX4" fmla="*/ 2766600 w 2766600"/>
                <a:gd name="connsiteY4" fmla="*/ 554184 h 619200"/>
                <a:gd name="connsiteX5" fmla="*/ 2701584 w 2766600"/>
                <a:gd name="connsiteY5" fmla="*/ 619200 h 619200"/>
                <a:gd name="connsiteX6" fmla="*/ 65016 w 2766600"/>
                <a:gd name="connsiteY6" fmla="*/ 619200 h 619200"/>
                <a:gd name="connsiteX7" fmla="*/ 0 w 2766600"/>
                <a:gd name="connsiteY7" fmla="*/ 554184 h 619200"/>
                <a:gd name="connsiteX8" fmla="*/ 0 w 2766600"/>
                <a:gd name="connsiteY8" fmla="*/ 65016 h 6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6600" h="619200">
                  <a:moveTo>
                    <a:pt x="0" y="65016"/>
                  </a:moveTo>
                  <a:cubicBezTo>
                    <a:pt x="0" y="29109"/>
                    <a:pt x="29109" y="0"/>
                    <a:pt x="65016" y="0"/>
                  </a:cubicBezTo>
                  <a:lnTo>
                    <a:pt x="2701584" y="0"/>
                  </a:lnTo>
                  <a:cubicBezTo>
                    <a:pt x="2737491" y="0"/>
                    <a:pt x="2766600" y="29109"/>
                    <a:pt x="2766600" y="65016"/>
                  </a:cubicBezTo>
                  <a:lnTo>
                    <a:pt x="2766600" y="554184"/>
                  </a:lnTo>
                  <a:cubicBezTo>
                    <a:pt x="2766600" y="590091"/>
                    <a:pt x="2737491" y="619200"/>
                    <a:pt x="2701584" y="619200"/>
                  </a:cubicBezTo>
                  <a:lnTo>
                    <a:pt x="65016" y="619200"/>
                  </a:lnTo>
                  <a:cubicBezTo>
                    <a:pt x="29109" y="619200"/>
                    <a:pt x="0" y="590091"/>
                    <a:pt x="0" y="554184"/>
                  </a:cubicBezTo>
                  <a:lnTo>
                    <a:pt x="0" y="650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2204229"/>
                <a:satOff val="-6379"/>
                <a:lumOff val="-13138"/>
                <a:alphaOff val="0"/>
              </a:schemeClr>
            </a:fillRef>
            <a:effectRef idx="0">
              <a:schemeClr val="accent4">
                <a:hueOff val="2204229"/>
                <a:satOff val="-6379"/>
                <a:lumOff val="-1313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73" tIns="68573" rIns="68573" bIns="368547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Other operations</a:t>
              </a:r>
            </a:p>
          </p:txBody>
        </p:sp>
        <p:sp>
          <p:nvSpPr>
            <p:cNvPr id="58" name="Freeform 57"/>
            <p:cNvSpPr/>
            <p:nvPr/>
          </p:nvSpPr>
          <p:spPr>
            <a:xfrm>
              <a:off x="1261140" y="4901916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734743"/>
                <a:satOff val="-2126"/>
                <a:lumOff val="-437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Duplication removal</a:t>
              </a:r>
            </a:p>
          </p:txBody>
        </p:sp>
        <p:sp>
          <p:nvSpPr>
            <p:cNvPr id="59" name="Freeform 58"/>
            <p:cNvSpPr/>
            <p:nvPr/>
          </p:nvSpPr>
          <p:spPr>
            <a:xfrm>
              <a:off x="2142322" y="4901916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1469486"/>
                <a:satOff val="-4253"/>
                <a:lumOff val="-8759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Transformation</a:t>
              </a:r>
            </a:p>
          </p:txBody>
        </p:sp>
        <p:sp>
          <p:nvSpPr>
            <p:cNvPr id="60" name="Freeform 59"/>
            <p:cNvSpPr/>
            <p:nvPr/>
          </p:nvSpPr>
          <p:spPr>
            <a:xfrm>
              <a:off x="3023505" y="4901916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4">
                <a:hueOff val="2204229"/>
                <a:satOff val="-6379"/>
                <a:lumOff val="-1313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Randomization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 rot="15320170">
            <a:off x="956759" y="1210302"/>
            <a:ext cx="3193614" cy="1840530"/>
            <a:chOff x="314561" y="2260952"/>
            <a:chExt cx="3816000" cy="1548000"/>
          </a:xfrm>
        </p:grpSpPr>
        <p:sp>
          <p:nvSpPr>
            <p:cNvPr id="46" name="Freeform 45"/>
            <p:cNvSpPr/>
            <p:nvPr/>
          </p:nvSpPr>
          <p:spPr>
            <a:xfrm>
              <a:off x="314561" y="2260952"/>
              <a:ext cx="3816000" cy="1548000"/>
            </a:xfrm>
            <a:custGeom>
              <a:avLst/>
              <a:gdLst>
                <a:gd name="connsiteX0" fmla="*/ 0 w 3816000"/>
                <a:gd name="connsiteY0" fmla="*/ 131580 h 1548000"/>
                <a:gd name="connsiteX1" fmla="*/ 131580 w 3816000"/>
                <a:gd name="connsiteY1" fmla="*/ 0 h 1548000"/>
                <a:gd name="connsiteX2" fmla="*/ 3684420 w 3816000"/>
                <a:gd name="connsiteY2" fmla="*/ 0 h 1548000"/>
                <a:gd name="connsiteX3" fmla="*/ 3816000 w 3816000"/>
                <a:gd name="connsiteY3" fmla="*/ 131580 h 1548000"/>
                <a:gd name="connsiteX4" fmla="*/ 3816000 w 3816000"/>
                <a:gd name="connsiteY4" fmla="*/ 1416420 h 1548000"/>
                <a:gd name="connsiteX5" fmla="*/ 3684420 w 3816000"/>
                <a:gd name="connsiteY5" fmla="*/ 1548000 h 1548000"/>
                <a:gd name="connsiteX6" fmla="*/ 131580 w 3816000"/>
                <a:gd name="connsiteY6" fmla="*/ 1548000 h 1548000"/>
                <a:gd name="connsiteX7" fmla="*/ 0 w 3816000"/>
                <a:gd name="connsiteY7" fmla="*/ 1416420 h 1548000"/>
                <a:gd name="connsiteX8" fmla="*/ 0 w 3816000"/>
                <a:gd name="connsiteY8" fmla="*/ 131580 h 15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6000" h="1548000">
                  <a:moveTo>
                    <a:pt x="0" y="131580"/>
                  </a:moveTo>
                  <a:cubicBezTo>
                    <a:pt x="0" y="58910"/>
                    <a:pt x="58910" y="0"/>
                    <a:pt x="131580" y="0"/>
                  </a:cubicBezTo>
                  <a:lnTo>
                    <a:pt x="3684420" y="0"/>
                  </a:lnTo>
                  <a:cubicBezTo>
                    <a:pt x="3757090" y="0"/>
                    <a:pt x="3816000" y="58910"/>
                    <a:pt x="3816000" y="131580"/>
                  </a:cubicBezTo>
                  <a:lnTo>
                    <a:pt x="3816000" y="1416420"/>
                  </a:lnTo>
                  <a:cubicBezTo>
                    <a:pt x="3816000" y="1489090"/>
                    <a:pt x="3757090" y="1548000"/>
                    <a:pt x="3684420" y="1548000"/>
                  </a:cubicBezTo>
                  <a:lnTo>
                    <a:pt x="131580" y="1548000"/>
                  </a:lnTo>
                  <a:cubicBezTo>
                    <a:pt x="58910" y="1548000"/>
                    <a:pt x="0" y="1489090"/>
                    <a:pt x="0" y="1416420"/>
                  </a:cubicBezTo>
                  <a:lnTo>
                    <a:pt x="0" y="131580"/>
                  </a:lnTo>
                  <a:close/>
                </a:path>
              </a:pathLst>
            </a:custGeom>
            <a:solidFill>
              <a:schemeClr val="accent2">
                <a:hueOff val="0"/>
                <a:satOff val="0"/>
                <a:lumOff val="0"/>
                <a:alpha val="67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068" tIns="88068" rIns="88068" bIns="1239958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i="0" kern="1200" dirty="0">
                  <a:solidFill>
                    <a:schemeClr val="tx1"/>
                  </a:solidFill>
                </a:rPr>
                <a:t>S-HET</a:t>
              </a:r>
              <a:r>
                <a:rPr lang="en-GB" sz="1300" b="1" i="0" kern="1200" dirty="0"/>
                <a:t>  </a:t>
              </a:r>
              <a:r>
                <a:rPr lang="en-GB" sz="1200" b="1" i="0" kern="1200" dirty="0"/>
                <a:t>selection agains</a:t>
              </a:r>
              <a:r>
                <a:rPr lang="en-GB" sz="1200" b="1" dirty="0"/>
                <a:t>t heterozygous loss of function, based on </a:t>
              </a:r>
              <a:r>
                <a:rPr lang="en-GB" sz="1200" b="1" i="0" kern="1200" dirty="0" err="1"/>
                <a:t>ExAC</a:t>
              </a:r>
              <a:r>
                <a:rPr lang="en-GB" sz="1200" b="1" i="0" kern="1200" dirty="0"/>
                <a:t> data</a:t>
              </a:r>
              <a:endParaRPr lang="en-US" sz="1200" b="1" kern="1200" dirty="0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409961" y="2647952"/>
              <a:ext cx="572400" cy="1083600"/>
            </a:xfrm>
            <a:custGeom>
              <a:avLst/>
              <a:gdLst>
                <a:gd name="connsiteX0" fmla="*/ 0 w 572400"/>
                <a:gd name="connsiteY0" fmla="*/ 60102 h 1083600"/>
                <a:gd name="connsiteX1" fmla="*/ 60102 w 572400"/>
                <a:gd name="connsiteY1" fmla="*/ 0 h 1083600"/>
                <a:gd name="connsiteX2" fmla="*/ 512298 w 572400"/>
                <a:gd name="connsiteY2" fmla="*/ 0 h 1083600"/>
                <a:gd name="connsiteX3" fmla="*/ 572400 w 572400"/>
                <a:gd name="connsiteY3" fmla="*/ 60102 h 1083600"/>
                <a:gd name="connsiteX4" fmla="*/ 572400 w 572400"/>
                <a:gd name="connsiteY4" fmla="*/ 1023498 h 1083600"/>
                <a:gd name="connsiteX5" fmla="*/ 512298 w 572400"/>
                <a:gd name="connsiteY5" fmla="*/ 1083600 h 1083600"/>
                <a:gd name="connsiteX6" fmla="*/ 60102 w 572400"/>
                <a:gd name="connsiteY6" fmla="*/ 1083600 h 1083600"/>
                <a:gd name="connsiteX7" fmla="*/ 0 w 572400"/>
                <a:gd name="connsiteY7" fmla="*/ 1023498 h 1083600"/>
                <a:gd name="connsiteX8" fmla="*/ 0 w 572400"/>
                <a:gd name="connsiteY8" fmla="*/ 60102 h 10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400" h="1083600">
                  <a:moveTo>
                    <a:pt x="0" y="60102"/>
                  </a:moveTo>
                  <a:cubicBezTo>
                    <a:pt x="0" y="26909"/>
                    <a:pt x="26909" y="0"/>
                    <a:pt x="60102" y="0"/>
                  </a:cubicBezTo>
                  <a:lnTo>
                    <a:pt x="512298" y="0"/>
                  </a:lnTo>
                  <a:cubicBezTo>
                    <a:pt x="545491" y="0"/>
                    <a:pt x="572400" y="26909"/>
                    <a:pt x="572400" y="60102"/>
                  </a:cubicBezTo>
                  <a:lnTo>
                    <a:pt x="572400" y="1023498"/>
                  </a:lnTo>
                  <a:cubicBezTo>
                    <a:pt x="572400" y="1056691"/>
                    <a:pt x="545491" y="1083600"/>
                    <a:pt x="512298" y="1083600"/>
                  </a:cubicBezTo>
                  <a:lnTo>
                    <a:pt x="60102" y="1083600"/>
                  </a:lnTo>
                  <a:cubicBezTo>
                    <a:pt x="26909" y="1083600"/>
                    <a:pt x="0" y="1056691"/>
                    <a:pt x="0" y="1023498"/>
                  </a:cubicBezTo>
                  <a:lnTo>
                    <a:pt x="0" y="60102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513" tIns="59513" rIns="59513" bIns="5951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b="1" i="0" kern="1200" dirty="0"/>
                <a:t>S-het </a:t>
              </a:r>
              <a:endParaRPr lang="en-US" sz="1100" b="1" kern="1200" dirty="0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1077761" y="2647952"/>
              <a:ext cx="2957400" cy="1083600"/>
            </a:xfrm>
            <a:custGeom>
              <a:avLst/>
              <a:gdLst>
                <a:gd name="connsiteX0" fmla="*/ 0 w 2957400"/>
                <a:gd name="connsiteY0" fmla="*/ 113778 h 1083600"/>
                <a:gd name="connsiteX1" fmla="*/ 113778 w 2957400"/>
                <a:gd name="connsiteY1" fmla="*/ 0 h 1083600"/>
                <a:gd name="connsiteX2" fmla="*/ 2843622 w 2957400"/>
                <a:gd name="connsiteY2" fmla="*/ 0 h 1083600"/>
                <a:gd name="connsiteX3" fmla="*/ 2957400 w 2957400"/>
                <a:gd name="connsiteY3" fmla="*/ 113778 h 1083600"/>
                <a:gd name="connsiteX4" fmla="*/ 2957400 w 2957400"/>
                <a:gd name="connsiteY4" fmla="*/ 969822 h 1083600"/>
                <a:gd name="connsiteX5" fmla="*/ 2843622 w 2957400"/>
                <a:gd name="connsiteY5" fmla="*/ 1083600 h 1083600"/>
                <a:gd name="connsiteX6" fmla="*/ 113778 w 2957400"/>
                <a:gd name="connsiteY6" fmla="*/ 1083600 h 1083600"/>
                <a:gd name="connsiteX7" fmla="*/ 0 w 2957400"/>
                <a:gd name="connsiteY7" fmla="*/ 969822 h 1083600"/>
                <a:gd name="connsiteX8" fmla="*/ 0 w 2957400"/>
                <a:gd name="connsiteY8" fmla="*/ 113778 h 10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400" h="1083600">
                  <a:moveTo>
                    <a:pt x="0" y="113778"/>
                  </a:moveTo>
                  <a:cubicBezTo>
                    <a:pt x="0" y="50940"/>
                    <a:pt x="50940" y="0"/>
                    <a:pt x="113778" y="0"/>
                  </a:cubicBezTo>
                  <a:lnTo>
                    <a:pt x="2843622" y="0"/>
                  </a:lnTo>
                  <a:cubicBezTo>
                    <a:pt x="2906460" y="0"/>
                    <a:pt x="2957400" y="50940"/>
                    <a:pt x="2957400" y="113778"/>
                  </a:cubicBezTo>
                  <a:lnTo>
                    <a:pt x="2957400" y="969822"/>
                  </a:lnTo>
                  <a:cubicBezTo>
                    <a:pt x="2957400" y="1032660"/>
                    <a:pt x="2906460" y="1083600"/>
                    <a:pt x="2843622" y="1083600"/>
                  </a:cubicBezTo>
                  <a:lnTo>
                    <a:pt x="113778" y="1083600"/>
                  </a:lnTo>
                  <a:cubicBezTo>
                    <a:pt x="50940" y="1083600"/>
                    <a:pt x="0" y="1032660"/>
                    <a:pt x="0" y="969822"/>
                  </a:cubicBezTo>
                  <a:lnTo>
                    <a:pt x="0" y="1137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5080547"/>
                <a:satOff val="17657"/>
                <a:lumOff val="12844"/>
                <a:alphaOff val="0"/>
              </a:schemeClr>
            </a:fillRef>
            <a:effectRef idx="0">
              <a:schemeClr val="accent2">
                <a:hueOff val="-5080547"/>
                <a:satOff val="17657"/>
                <a:lumOff val="1284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854" tIns="82854" rIns="82854" bIns="72141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Missing removal/imputation</a:t>
              </a:r>
            </a:p>
          </p:txBody>
        </p:sp>
        <p:sp>
          <p:nvSpPr>
            <p:cNvPr id="49" name="Freeform 48"/>
            <p:cNvSpPr/>
            <p:nvPr/>
          </p:nvSpPr>
          <p:spPr>
            <a:xfrm>
              <a:off x="1173161" y="3034952"/>
              <a:ext cx="2766600" cy="619200"/>
            </a:xfrm>
            <a:custGeom>
              <a:avLst/>
              <a:gdLst>
                <a:gd name="connsiteX0" fmla="*/ 0 w 2766600"/>
                <a:gd name="connsiteY0" fmla="*/ 65016 h 619200"/>
                <a:gd name="connsiteX1" fmla="*/ 65016 w 2766600"/>
                <a:gd name="connsiteY1" fmla="*/ 0 h 619200"/>
                <a:gd name="connsiteX2" fmla="*/ 2701584 w 2766600"/>
                <a:gd name="connsiteY2" fmla="*/ 0 h 619200"/>
                <a:gd name="connsiteX3" fmla="*/ 2766600 w 2766600"/>
                <a:gd name="connsiteY3" fmla="*/ 65016 h 619200"/>
                <a:gd name="connsiteX4" fmla="*/ 2766600 w 2766600"/>
                <a:gd name="connsiteY4" fmla="*/ 554184 h 619200"/>
                <a:gd name="connsiteX5" fmla="*/ 2701584 w 2766600"/>
                <a:gd name="connsiteY5" fmla="*/ 619200 h 619200"/>
                <a:gd name="connsiteX6" fmla="*/ 65016 w 2766600"/>
                <a:gd name="connsiteY6" fmla="*/ 619200 h 619200"/>
                <a:gd name="connsiteX7" fmla="*/ 0 w 2766600"/>
                <a:gd name="connsiteY7" fmla="*/ 554184 h 619200"/>
                <a:gd name="connsiteX8" fmla="*/ 0 w 2766600"/>
                <a:gd name="connsiteY8" fmla="*/ 65016 h 6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6600" h="619200">
                  <a:moveTo>
                    <a:pt x="0" y="65016"/>
                  </a:moveTo>
                  <a:cubicBezTo>
                    <a:pt x="0" y="29109"/>
                    <a:pt x="29109" y="0"/>
                    <a:pt x="65016" y="0"/>
                  </a:cubicBezTo>
                  <a:lnTo>
                    <a:pt x="2701584" y="0"/>
                  </a:lnTo>
                  <a:cubicBezTo>
                    <a:pt x="2737491" y="0"/>
                    <a:pt x="2766600" y="29109"/>
                    <a:pt x="2766600" y="65016"/>
                  </a:cubicBezTo>
                  <a:lnTo>
                    <a:pt x="2766600" y="554184"/>
                  </a:lnTo>
                  <a:cubicBezTo>
                    <a:pt x="2766600" y="590091"/>
                    <a:pt x="2737491" y="619200"/>
                    <a:pt x="2701584" y="619200"/>
                  </a:cubicBezTo>
                  <a:lnTo>
                    <a:pt x="65016" y="619200"/>
                  </a:lnTo>
                  <a:cubicBezTo>
                    <a:pt x="29109" y="619200"/>
                    <a:pt x="0" y="590091"/>
                    <a:pt x="0" y="554184"/>
                  </a:cubicBezTo>
                  <a:lnTo>
                    <a:pt x="0" y="650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161094"/>
                <a:satOff val="35315"/>
                <a:lumOff val="25688"/>
                <a:alphaOff val="0"/>
              </a:schemeClr>
            </a:fillRef>
            <a:effectRef idx="0">
              <a:schemeClr val="accent2">
                <a:hueOff val="-10161094"/>
                <a:satOff val="35315"/>
                <a:lumOff val="256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73" tIns="68573" rIns="68573" bIns="368547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Other operations</a:t>
              </a:r>
            </a:p>
          </p:txBody>
        </p:sp>
        <p:sp>
          <p:nvSpPr>
            <p:cNvPr id="50" name="Freeform 49"/>
            <p:cNvSpPr/>
            <p:nvPr/>
          </p:nvSpPr>
          <p:spPr>
            <a:xfrm>
              <a:off x="1242326" y="3313592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3387031"/>
                <a:satOff val="11772"/>
                <a:lumOff val="856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Duplication removal</a:t>
              </a: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23508" y="3313592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6774063"/>
                <a:satOff val="23543"/>
                <a:lumOff val="1712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Transformation</a:t>
              </a:r>
            </a:p>
          </p:txBody>
        </p:sp>
        <p:sp>
          <p:nvSpPr>
            <p:cNvPr id="52" name="Freeform 51"/>
            <p:cNvSpPr/>
            <p:nvPr/>
          </p:nvSpPr>
          <p:spPr>
            <a:xfrm>
              <a:off x="3004691" y="3313592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10161094"/>
                <a:satOff val="35315"/>
                <a:lumOff val="2568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Randomization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8" y="45205"/>
            <a:ext cx="8153400" cy="762000"/>
          </a:xfrm>
        </p:spPr>
        <p:txBody>
          <a:bodyPr/>
          <a:lstStyle/>
          <a:p>
            <a:r>
              <a:rPr lang="en-GB" b="1" dirty="0">
                <a:latin typeface="+mj-lt"/>
              </a:rPr>
              <a:t>Data resources</a:t>
            </a:r>
          </a:p>
        </p:txBody>
      </p:sp>
      <p:pic>
        <p:nvPicPr>
          <p:cNvPr id="12" name="Picture 2" descr="Violeta Munoz Fuentes">
            <a:extLst>
              <a:ext uri="{FF2B5EF4-FFF2-40B4-BE49-F238E27FC236}">
                <a16:creationId xmlns:a16="http://schemas.microsoft.com/office/drawing/2014/main" id="{7E1E9403-9027-A544-ACA6-0027FFCE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061" y="5154898"/>
            <a:ext cx="1373484" cy="137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35"/>
          <p:cNvSpPr/>
          <p:nvPr/>
        </p:nvSpPr>
        <p:spPr bwMode="auto">
          <a:xfrm>
            <a:off x="3932822" y="4444019"/>
            <a:ext cx="1648828" cy="171291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IMPC viability</a:t>
            </a:r>
          </a:p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800" b="1" dirty="0">
                <a:solidFill>
                  <a:schemeClr val="bg1"/>
                </a:solidFill>
                <a:latin typeface="+mj-lt"/>
              </a:rPr>
              <a:t>DR7</a:t>
            </a:r>
            <a:endParaRPr kumimoji="0" lang="en-GB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</a:endParaRPr>
          </a:p>
        </p:txBody>
      </p:sp>
      <p:grpSp>
        <p:nvGrpSpPr>
          <p:cNvPr id="63" name="Group 62"/>
          <p:cNvGrpSpPr/>
          <p:nvPr/>
        </p:nvGrpSpPr>
        <p:grpSpPr>
          <a:xfrm rot="16029879">
            <a:off x="2297972" y="1003909"/>
            <a:ext cx="3193614" cy="1795680"/>
            <a:chOff x="314561" y="2260952"/>
            <a:chExt cx="3816000" cy="1548000"/>
          </a:xfrm>
        </p:grpSpPr>
        <p:sp>
          <p:nvSpPr>
            <p:cNvPr id="64" name="Freeform 63"/>
            <p:cNvSpPr/>
            <p:nvPr/>
          </p:nvSpPr>
          <p:spPr>
            <a:xfrm>
              <a:off x="314561" y="2260952"/>
              <a:ext cx="3816000" cy="1548000"/>
            </a:xfrm>
            <a:custGeom>
              <a:avLst/>
              <a:gdLst>
                <a:gd name="connsiteX0" fmla="*/ 0 w 3816000"/>
                <a:gd name="connsiteY0" fmla="*/ 131580 h 1548000"/>
                <a:gd name="connsiteX1" fmla="*/ 131580 w 3816000"/>
                <a:gd name="connsiteY1" fmla="*/ 0 h 1548000"/>
                <a:gd name="connsiteX2" fmla="*/ 3684420 w 3816000"/>
                <a:gd name="connsiteY2" fmla="*/ 0 h 1548000"/>
                <a:gd name="connsiteX3" fmla="*/ 3816000 w 3816000"/>
                <a:gd name="connsiteY3" fmla="*/ 131580 h 1548000"/>
                <a:gd name="connsiteX4" fmla="*/ 3816000 w 3816000"/>
                <a:gd name="connsiteY4" fmla="*/ 1416420 h 1548000"/>
                <a:gd name="connsiteX5" fmla="*/ 3684420 w 3816000"/>
                <a:gd name="connsiteY5" fmla="*/ 1548000 h 1548000"/>
                <a:gd name="connsiteX6" fmla="*/ 131580 w 3816000"/>
                <a:gd name="connsiteY6" fmla="*/ 1548000 h 1548000"/>
                <a:gd name="connsiteX7" fmla="*/ 0 w 3816000"/>
                <a:gd name="connsiteY7" fmla="*/ 1416420 h 1548000"/>
                <a:gd name="connsiteX8" fmla="*/ 0 w 3816000"/>
                <a:gd name="connsiteY8" fmla="*/ 131580 h 15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6000" h="1548000">
                  <a:moveTo>
                    <a:pt x="0" y="131580"/>
                  </a:moveTo>
                  <a:cubicBezTo>
                    <a:pt x="0" y="58910"/>
                    <a:pt x="58910" y="0"/>
                    <a:pt x="131580" y="0"/>
                  </a:cubicBezTo>
                  <a:lnTo>
                    <a:pt x="3684420" y="0"/>
                  </a:lnTo>
                  <a:cubicBezTo>
                    <a:pt x="3757090" y="0"/>
                    <a:pt x="3816000" y="58910"/>
                    <a:pt x="3816000" y="131580"/>
                  </a:cubicBezTo>
                  <a:lnTo>
                    <a:pt x="3816000" y="1416420"/>
                  </a:lnTo>
                  <a:cubicBezTo>
                    <a:pt x="3816000" y="1489090"/>
                    <a:pt x="3757090" y="1548000"/>
                    <a:pt x="3684420" y="1548000"/>
                  </a:cubicBezTo>
                  <a:lnTo>
                    <a:pt x="131580" y="1548000"/>
                  </a:lnTo>
                  <a:cubicBezTo>
                    <a:pt x="58910" y="1548000"/>
                    <a:pt x="0" y="1489090"/>
                    <a:pt x="0" y="1416420"/>
                  </a:cubicBezTo>
                  <a:lnTo>
                    <a:pt x="0" y="131580"/>
                  </a:lnTo>
                  <a:close/>
                </a:path>
              </a:pathLst>
            </a:custGeom>
            <a:solidFill>
              <a:srgbClr val="002060">
                <a:alpha val="67000"/>
              </a:srgb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8068" tIns="88068" rIns="88068" bIns="1239958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dirty="0">
                  <a:solidFill>
                    <a:schemeClr val="bg2">
                      <a:lumMod val="75000"/>
                    </a:schemeClr>
                  </a:solidFill>
                </a:rPr>
                <a:t>Human essential scores</a:t>
              </a:r>
              <a:r>
                <a:rPr lang="en-GB" sz="1300" b="1" dirty="0">
                  <a:solidFill>
                    <a:schemeClr val="bg1"/>
                  </a:solidFill>
                </a:rPr>
                <a:t>  </a:t>
              </a:r>
              <a:r>
                <a:rPr lang="en-GB" sz="1200" b="1" dirty="0" err="1">
                  <a:solidFill>
                    <a:schemeClr val="bg1"/>
                  </a:solidFill>
                </a:rPr>
                <a:t>Avana</a:t>
              </a:r>
              <a:r>
                <a:rPr lang="en-GB" sz="1200" b="1" dirty="0">
                  <a:solidFill>
                    <a:schemeClr val="bg1"/>
                  </a:solidFill>
                </a:rPr>
                <a:t> data, based on 400+ cell lines</a:t>
              </a:r>
              <a:endParaRPr lang="en-US" sz="12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>
              <a:off x="409961" y="2647952"/>
              <a:ext cx="572400" cy="1083600"/>
            </a:xfrm>
            <a:custGeom>
              <a:avLst/>
              <a:gdLst>
                <a:gd name="connsiteX0" fmla="*/ 0 w 572400"/>
                <a:gd name="connsiteY0" fmla="*/ 60102 h 1083600"/>
                <a:gd name="connsiteX1" fmla="*/ 60102 w 572400"/>
                <a:gd name="connsiteY1" fmla="*/ 0 h 1083600"/>
                <a:gd name="connsiteX2" fmla="*/ 512298 w 572400"/>
                <a:gd name="connsiteY2" fmla="*/ 0 h 1083600"/>
                <a:gd name="connsiteX3" fmla="*/ 572400 w 572400"/>
                <a:gd name="connsiteY3" fmla="*/ 60102 h 1083600"/>
                <a:gd name="connsiteX4" fmla="*/ 572400 w 572400"/>
                <a:gd name="connsiteY4" fmla="*/ 1023498 h 1083600"/>
                <a:gd name="connsiteX5" fmla="*/ 512298 w 572400"/>
                <a:gd name="connsiteY5" fmla="*/ 1083600 h 1083600"/>
                <a:gd name="connsiteX6" fmla="*/ 60102 w 572400"/>
                <a:gd name="connsiteY6" fmla="*/ 1083600 h 1083600"/>
                <a:gd name="connsiteX7" fmla="*/ 0 w 572400"/>
                <a:gd name="connsiteY7" fmla="*/ 1023498 h 1083600"/>
                <a:gd name="connsiteX8" fmla="*/ 0 w 572400"/>
                <a:gd name="connsiteY8" fmla="*/ 60102 h 10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400" h="1083600">
                  <a:moveTo>
                    <a:pt x="0" y="60102"/>
                  </a:moveTo>
                  <a:cubicBezTo>
                    <a:pt x="0" y="26909"/>
                    <a:pt x="26909" y="0"/>
                    <a:pt x="60102" y="0"/>
                  </a:cubicBezTo>
                  <a:lnTo>
                    <a:pt x="512298" y="0"/>
                  </a:lnTo>
                  <a:cubicBezTo>
                    <a:pt x="545491" y="0"/>
                    <a:pt x="572400" y="26909"/>
                    <a:pt x="572400" y="60102"/>
                  </a:cubicBezTo>
                  <a:lnTo>
                    <a:pt x="572400" y="1023498"/>
                  </a:lnTo>
                  <a:cubicBezTo>
                    <a:pt x="572400" y="1056691"/>
                    <a:pt x="545491" y="1083600"/>
                    <a:pt x="512298" y="1083600"/>
                  </a:cubicBezTo>
                  <a:lnTo>
                    <a:pt x="60102" y="1083600"/>
                  </a:lnTo>
                  <a:cubicBezTo>
                    <a:pt x="26909" y="1083600"/>
                    <a:pt x="0" y="1056691"/>
                    <a:pt x="0" y="1023498"/>
                  </a:cubicBezTo>
                  <a:lnTo>
                    <a:pt x="0" y="60102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513" tIns="59513" rIns="59513" bIns="59513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100" b="1" dirty="0"/>
                <a:t>436H</a:t>
              </a:r>
              <a:r>
                <a:rPr lang="en-GB" sz="1100" b="1" i="0" kern="1200" dirty="0"/>
                <a:t> </a:t>
              </a:r>
              <a:endParaRPr lang="en-US" sz="1100" b="1" kern="1200" dirty="0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1077761" y="2647952"/>
              <a:ext cx="2957400" cy="1083600"/>
            </a:xfrm>
            <a:custGeom>
              <a:avLst/>
              <a:gdLst>
                <a:gd name="connsiteX0" fmla="*/ 0 w 2957400"/>
                <a:gd name="connsiteY0" fmla="*/ 113778 h 1083600"/>
                <a:gd name="connsiteX1" fmla="*/ 113778 w 2957400"/>
                <a:gd name="connsiteY1" fmla="*/ 0 h 1083600"/>
                <a:gd name="connsiteX2" fmla="*/ 2843622 w 2957400"/>
                <a:gd name="connsiteY2" fmla="*/ 0 h 1083600"/>
                <a:gd name="connsiteX3" fmla="*/ 2957400 w 2957400"/>
                <a:gd name="connsiteY3" fmla="*/ 113778 h 1083600"/>
                <a:gd name="connsiteX4" fmla="*/ 2957400 w 2957400"/>
                <a:gd name="connsiteY4" fmla="*/ 969822 h 1083600"/>
                <a:gd name="connsiteX5" fmla="*/ 2843622 w 2957400"/>
                <a:gd name="connsiteY5" fmla="*/ 1083600 h 1083600"/>
                <a:gd name="connsiteX6" fmla="*/ 113778 w 2957400"/>
                <a:gd name="connsiteY6" fmla="*/ 1083600 h 1083600"/>
                <a:gd name="connsiteX7" fmla="*/ 0 w 2957400"/>
                <a:gd name="connsiteY7" fmla="*/ 969822 h 1083600"/>
                <a:gd name="connsiteX8" fmla="*/ 0 w 2957400"/>
                <a:gd name="connsiteY8" fmla="*/ 113778 h 10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400" h="1083600">
                  <a:moveTo>
                    <a:pt x="0" y="113778"/>
                  </a:moveTo>
                  <a:cubicBezTo>
                    <a:pt x="0" y="50940"/>
                    <a:pt x="50940" y="0"/>
                    <a:pt x="113778" y="0"/>
                  </a:cubicBezTo>
                  <a:lnTo>
                    <a:pt x="2843622" y="0"/>
                  </a:lnTo>
                  <a:cubicBezTo>
                    <a:pt x="2906460" y="0"/>
                    <a:pt x="2957400" y="50940"/>
                    <a:pt x="2957400" y="113778"/>
                  </a:cubicBezTo>
                  <a:lnTo>
                    <a:pt x="2957400" y="969822"/>
                  </a:lnTo>
                  <a:cubicBezTo>
                    <a:pt x="2957400" y="1032660"/>
                    <a:pt x="2906460" y="1083600"/>
                    <a:pt x="2843622" y="1083600"/>
                  </a:cubicBezTo>
                  <a:lnTo>
                    <a:pt x="113778" y="1083600"/>
                  </a:lnTo>
                  <a:cubicBezTo>
                    <a:pt x="50940" y="1083600"/>
                    <a:pt x="0" y="1032660"/>
                    <a:pt x="0" y="969822"/>
                  </a:cubicBezTo>
                  <a:lnTo>
                    <a:pt x="0" y="1137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5080547"/>
                <a:satOff val="17657"/>
                <a:lumOff val="12844"/>
                <a:alphaOff val="0"/>
              </a:schemeClr>
            </a:fillRef>
            <a:effectRef idx="0">
              <a:schemeClr val="accent2">
                <a:hueOff val="-5080547"/>
                <a:satOff val="17657"/>
                <a:lumOff val="1284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854" tIns="82854" rIns="82854" bIns="721410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Missing removal/imputation</a:t>
              </a:r>
            </a:p>
          </p:txBody>
        </p:sp>
        <p:sp>
          <p:nvSpPr>
            <p:cNvPr id="67" name="Freeform 66"/>
            <p:cNvSpPr/>
            <p:nvPr/>
          </p:nvSpPr>
          <p:spPr>
            <a:xfrm>
              <a:off x="1173161" y="3034952"/>
              <a:ext cx="2766600" cy="619200"/>
            </a:xfrm>
            <a:custGeom>
              <a:avLst/>
              <a:gdLst>
                <a:gd name="connsiteX0" fmla="*/ 0 w 2766600"/>
                <a:gd name="connsiteY0" fmla="*/ 65016 h 619200"/>
                <a:gd name="connsiteX1" fmla="*/ 65016 w 2766600"/>
                <a:gd name="connsiteY1" fmla="*/ 0 h 619200"/>
                <a:gd name="connsiteX2" fmla="*/ 2701584 w 2766600"/>
                <a:gd name="connsiteY2" fmla="*/ 0 h 619200"/>
                <a:gd name="connsiteX3" fmla="*/ 2766600 w 2766600"/>
                <a:gd name="connsiteY3" fmla="*/ 65016 h 619200"/>
                <a:gd name="connsiteX4" fmla="*/ 2766600 w 2766600"/>
                <a:gd name="connsiteY4" fmla="*/ 554184 h 619200"/>
                <a:gd name="connsiteX5" fmla="*/ 2701584 w 2766600"/>
                <a:gd name="connsiteY5" fmla="*/ 619200 h 619200"/>
                <a:gd name="connsiteX6" fmla="*/ 65016 w 2766600"/>
                <a:gd name="connsiteY6" fmla="*/ 619200 h 619200"/>
                <a:gd name="connsiteX7" fmla="*/ 0 w 2766600"/>
                <a:gd name="connsiteY7" fmla="*/ 554184 h 619200"/>
                <a:gd name="connsiteX8" fmla="*/ 0 w 2766600"/>
                <a:gd name="connsiteY8" fmla="*/ 65016 h 6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6600" h="619200">
                  <a:moveTo>
                    <a:pt x="0" y="65016"/>
                  </a:moveTo>
                  <a:cubicBezTo>
                    <a:pt x="0" y="29109"/>
                    <a:pt x="29109" y="0"/>
                    <a:pt x="65016" y="0"/>
                  </a:cubicBezTo>
                  <a:lnTo>
                    <a:pt x="2701584" y="0"/>
                  </a:lnTo>
                  <a:cubicBezTo>
                    <a:pt x="2737491" y="0"/>
                    <a:pt x="2766600" y="29109"/>
                    <a:pt x="2766600" y="65016"/>
                  </a:cubicBezTo>
                  <a:lnTo>
                    <a:pt x="2766600" y="554184"/>
                  </a:lnTo>
                  <a:cubicBezTo>
                    <a:pt x="2766600" y="590091"/>
                    <a:pt x="2737491" y="619200"/>
                    <a:pt x="2701584" y="619200"/>
                  </a:cubicBezTo>
                  <a:lnTo>
                    <a:pt x="65016" y="619200"/>
                  </a:lnTo>
                  <a:cubicBezTo>
                    <a:pt x="29109" y="619200"/>
                    <a:pt x="0" y="590091"/>
                    <a:pt x="0" y="554184"/>
                  </a:cubicBezTo>
                  <a:lnTo>
                    <a:pt x="0" y="650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161094"/>
                <a:satOff val="35315"/>
                <a:lumOff val="25688"/>
                <a:alphaOff val="0"/>
              </a:schemeClr>
            </a:fillRef>
            <a:effectRef idx="0">
              <a:schemeClr val="accent2">
                <a:hueOff val="-10161094"/>
                <a:satOff val="35315"/>
                <a:lumOff val="256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573" tIns="68573" rIns="68573" bIns="368547" numCol="1" spcCol="1270" anchor="t" anchorCtr="0">
              <a:noAutofit/>
            </a:bodyPr>
            <a:lstStyle/>
            <a:p>
              <a:pPr lvl="0" algn="l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300" kern="1200" dirty="0"/>
                <a:t>Other operations</a:t>
              </a:r>
            </a:p>
          </p:txBody>
        </p:sp>
        <p:sp>
          <p:nvSpPr>
            <p:cNvPr id="68" name="Freeform 67"/>
            <p:cNvSpPr/>
            <p:nvPr/>
          </p:nvSpPr>
          <p:spPr>
            <a:xfrm>
              <a:off x="1242326" y="3313592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3387031"/>
                <a:satOff val="11772"/>
                <a:lumOff val="856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Duplication removal</a:t>
              </a:r>
            </a:p>
          </p:txBody>
        </p:sp>
        <p:sp>
          <p:nvSpPr>
            <p:cNvPr id="69" name="Freeform 68"/>
            <p:cNvSpPr/>
            <p:nvPr/>
          </p:nvSpPr>
          <p:spPr>
            <a:xfrm>
              <a:off x="2123508" y="3313592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6774063"/>
                <a:satOff val="23543"/>
                <a:lumOff val="1712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Transformation</a:t>
              </a:r>
            </a:p>
          </p:txBody>
        </p:sp>
        <p:sp>
          <p:nvSpPr>
            <p:cNvPr id="70" name="Freeform 69"/>
            <p:cNvSpPr/>
            <p:nvPr/>
          </p:nvSpPr>
          <p:spPr>
            <a:xfrm>
              <a:off x="3004691" y="3313592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10161094"/>
                <a:satOff val="35315"/>
                <a:lumOff val="2568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Randomization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 rot="16489483">
            <a:off x="3699708" y="1010576"/>
            <a:ext cx="3170855" cy="1829325"/>
            <a:chOff x="3718319" y="1486851"/>
            <a:chExt cx="5553075" cy="1866900"/>
          </a:xfrm>
        </p:grpSpPr>
        <p:sp>
          <p:nvSpPr>
            <p:cNvPr id="21" name="Freeform 20"/>
            <p:cNvSpPr/>
            <p:nvPr/>
          </p:nvSpPr>
          <p:spPr>
            <a:xfrm>
              <a:off x="3718319" y="1486851"/>
              <a:ext cx="5553075" cy="1866900"/>
            </a:xfrm>
            <a:custGeom>
              <a:avLst/>
              <a:gdLst>
                <a:gd name="connsiteX0" fmla="*/ 0 w 5553075"/>
                <a:gd name="connsiteY0" fmla="*/ 158687 h 1866900"/>
                <a:gd name="connsiteX1" fmla="*/ 158687 w 5553075"/>
                <a:gd name="connsiteY1" fmla="*/ 0 h 1866900"/>
                <a:gd name="connsiteX2" fmla="*/ 5394389 w 5553075"/>
                <a:gd name="connsiteY2" fmla="*/ 0 h 1866900"/>
                <a:gd name="connsiteX3" fmla="*/ 5553076 w 5553075"/>
                <a:gd name="connsiteY3" fmla="*/ 158687 h 1866900"/>
                <a:gd name="connsiteX4" fmla="*/ 5553075 w 5553075"/>
                <a:gd name="connsiteY4" fmla="*/ 1708214 h 1866900"/>
                <a:gd name="connsiteX5" fmla="*/ 5394388 w 5553075"/>
                <a:gd name="connsiteY5" fmla="*/ 1866901 h 1866900"/>
                <a:gd name="connsiteX6" fmla="*/ 158687 w 5553075"/>
                <a:gd name="connsiteY6" fmla="*/ 1866900 h 1866900"/>
                <a:gd name="connsiteX7" fmla="*/ 0 w 5553075"/>
                <a:gd name="connsiteY7" fmla="*/ 1708213 h 1866900"/>
                <a:gd name="connsiteX8" fmla="*/ 0 w 5553075"/>
                <a:gd name="connsiteY8" fmla="*/ 158687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53075" h="1866900">
                  <a:moveTo>
                    <a:pt x="0" y="158687"/>
                  </a:moveTo>
                  <a:cubicBezTo>
                    <a:pt x="0" y="71047"/>
                    <a:pt x="71047" y="0"/>
                    <a:pt x="158687" y="0"/>
                  </a:cubicBezTo>
                  <a:lnTo>
                    <a:pt x="5394389" y="0"/>
                  </a:lnTo>
                  <a:cubicBezTo>
                    <a:pt x="5482029" y="0"/>
                    <a:pt x="5553076" y="71047"/>
                    <a:pt x="5553076" y="158687"/>
                  </a:cubicBezTo>
                  <a:cubicBezTo>
                    <a:pt x="5553076" y="675196"/>
                    <a:pt x="5553075" y="1191705"/>
                    <a:pt x="5553075" y="1708214"/>
                  </a:cubicBezTo>
                  <a:cubicBezTo>
                    <a:pt x="5553075" y="1795854"/>
                    <a:pt x="5482028" y="1866901"/>
                    <a:pt x="5394388" y="1866901"/>
                  </a:cubicBezTo>
                  <a:lnTo>
                    <a:pt x="158687" y="1866900"/>
                  </a:lnTo>
                  <a:cubicBezTo>
                    <a:pt x="71047" y="1866900"/>
                    <a:pt x="0" y="1795853"/>
                    <a:pt x="0" y="1708213"/>
                  </a:cubicBezTo>
                  <a:lnTo>
                    <a:pt x="0" y="158687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  <a:alpha val="6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628" tIns="103628" rIns="103628" bIns="1495400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dirty="0" err="1">
                  <a:solidFill>
                    <a:schemeClr val="tx1"/>
                  </a:solidFill>
                </a:rPr>
                <a:t>p</a:t>
              </a:r>
              <a:r>
                <a:rPr lang="en-GB" sz="1300" b="1" i="0" kern="1200" dirty="0" err="1">
                  <a:solidFill>
                    <a:schemeClr val="tx1"/>
                  </a:solidFill>
                </a:rPr>
                <a:t>LI</a:t>
              </a:r>
              <a:r>
                <a:rPr lang="en-GB" sz="1500" b="1" i="0" kern="1200" dirty="0">
                  <a:solidFill>
                    <a:schemeClr val="tx1"/>
                  </a:solidFill>
                </a:rPr>
                <a:t> </a:t>
              </a:r>
              <a:r>
                <a:rPr lang="en-GB" sz="1200" b="1" i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probability of being loss-of-function intolerant, based on </a:t>
              </a:r>
              <a:r>
                <a:rPr lang="en-GB" sz="1200" b="1" i="0" kern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ExAC</a:t>
              </a:r>
              <a:r>
                <a:rPr lang="en-GB" sz="1200" b="1" i="0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data </a:t>
              </a:r>
              <a:endParaRPr lang="en-US" sz="1200" b="1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3861843" y="1986015"/>
              <a:ext cx="832961" cy="1306830"/>
            </a:xfrm>
            <a:custGeom>
              <a:avLst/>
              <a:gdLst>
                <a:gd name="connsiteX0" fmla="*/ 0 w 832961"/>
                <a:gd name="connsiteY0" fmla="*/ 87461 h 1306830"/>
                <a:gd name="connsiteX1" fmla="*/ 87461 w 832961"/>
                <a:gd name="connsiteY1" fmla="*/ 0 h 1306830"/>
                <a:gd name="connsiteX2" fmla="*/ 745500 w 832961"/>
                <a:gd name="connsiteY2" fmla="*/ 0 h 1306830"/>
                <a:gd name="connsiteX3" fmla="*/ 832961 w 832961"/>
                <a:gd name="connsiteY3" fmla="*/ 87461 h 1306830"/>
                <a:gd name="connsiteX4" fmla="*/ 832961 w 832961"/>
                <a:gd name="connsiteY4" fmla="*/ 1219369 h 1306830"/>
                <a:gd name="connsiteX5" fmla="*/ 745500 w 832961"/>
                <a:gd name="connsiteY5" fmla="*/ 1306830 h 1306830"/>
                <a:gd name="connsiteX6" fmla="*/ 87461 w 832961"/>
                <a:gd name="connsiteY6" fmla="*/ 1306830 h 1306830"/>
                <a:gd name="connsiteX7" fmla="*/ 0 w 832961"/>
                <a:gd name="connsiteY7" fmla="*/ 1219369 h 1306830"/>
                <a:gd name="connsiteX8" fmla="*/ 0 w 832961"/>
                <a:gd name="connsiteY8" fmla="*/ 87461 h 130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961" h="1306830">
                  <a:moveTo>
                    <a:pt x="0" y="87461"/>
                  </a:moveTo>
                  <a:cubicBezTo>
                    <a:pt x="0" y="39158"/>
                    <a:pt x="39158" y="0"/>
                    <a:pt x="87461" y="0"/>
                  </a:cubicBezTo>
                  <a:lnTo>
                    <a:pt x="745500" y="0"/>
                  </a:lnTo>
                  <a:cubicBezTo>
                    <a:pt x="793803" y="0"/>
                    <a:pt x="832961" y="39158"/>
                    <a:pt x="832961" y="87461"/>
                  </a:cubicBezTo>
                  <a:lnTo>
                    <a:pt x="832961" y="1219369"/>
                  </a:lnTo>
                  <a:cubicBezTo>
                    <a:pt x="832961" y="1267672"/>
                    <a:pt x="793803" y="1306830"/>
                    <a:pt x="745500" y="1306830"/>
                  </a:cubicBezTo>
                  <a:lnTo>
                    <a:pt x="87461" y="1306830"/>
                  </a:lnTo>
                  <a:cubicBezTo>
                    <a:pt x="39158" y="1306830"/>
                    <a:pt x="0" y="1267672"/>
                    <a:pt x="0" y="1219369"/>
                  </a:cubicBezTo>
                  <a:lnTo>
                    <a:pt x="0" y="87461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716" tIns="63716" rIns="63716" bIns="63716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dirty="0" err="1"/>
                <a:t>p</a:t>
              </a:r>
              <a:r>
                <a:rPr lang="en-GB" sz="1600" b="1" i="0" kern="1200" dirty="0" err="1"/>
                <a:t>LI</a:t>
              </a:r>
              <a:r>
                <a:rPr lang="en-GB" sz="1000" b="0" i="0" kern="1200" dirty="0"/>
                <a:t> </a:t>
              </a:r>
              <a:endParaRPr lang="en-US" sz="1000" kern="1200" dirty="0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4833632" y="1986015"/>
              <a:ext cx="4303633" cy="1306830"/>
            </a:xfrm>
            <a:custGeom>
              <a:avLst/>
              <a:gdLst>
                <a:gd name="connsiteX0" fmla="*/ 0 w 4303633"/>
                <a:gd name="connsiteY0" fmla="*/ 137217 h 1306830"/>
                <a:gd name="connsiteX1" fmla="*/ 137217 w 4303633"/>
                <a:gd name="connsiteY1" fmla="*/ 0 h 1306830"/>
                <a:gd name="connsiteX2" fmla="*/ 4166416 w 4303633"/>
                <a:gd name="connsiteY2" fmla="*/ 0 h 1306830"/>
                <a:gd name="connsiteX3" fmla="*/ 4303633 w 4303633"/>
                <a:gd name="connsiteY3" fmla="*/ 137217 h 1306830"/>
                <a:gd name="connsiteX4" fmla="*/ 4303633 w 4303633"/>
                <a:gd name="connsiteY4" fmla="*/ 1169613 h 1306830"/>
                <a:gd name="connsiteX5" fmla="*/ 4166416 w 4303633"/>
                <a:gd name="connsiteY5" fmla="*/ 1306830 h 1306830"/>
                <a:gd name="connsiteX6" fmla="*/ 137217 w 4303633"/>
                <a:gd name="connsiteY6" fmla="*/ 1306830 h 1306830"/>
                <a:gd name="connsiteX7" fmla="*/ 0 w 4303633"/>
                <a:gd name="connsiteY7" fmla="*/ 1169613 h 1306830"/>
                <a:gd name="connsiteX8" fmla="*/ 0 w 4303633"/>
                <a:gd name="connsiteY8" fmla="*/ 137217 h 130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3633" h="1306830">
                  <a:moveTo>
                    <a:pt x="0" y="137217"/>
                  </a:moveTo>
                  <a:cubicBezTo>
                    <a:pt x="0" y="61434"/>
                    <a:pt x="61434" y="0"/>
                    <a:pt x="137217" y="0"/>
                  </a:cubicBezTo>
                  <a:lnTo>
                    <a:pt x="4166416" y="0"/>
                  </a:lnTo>
                  <a:cubicBezTo>
                    <a:pt x="4242199" y="0"/>
                    <a:pt x="4303633" y="61434"/>
                    <a:pt x="4303633" y="137217"/>
                  </a:cubicBezTo>
                  <a:lnTo>
                    <a:pt x="4303633" y="1169613"/>
                  </a:lnTo>
                  <a:cubicBezTo>
                    <a:pt x="4303633" y="1245396"/>
                    <a:pt x="4242199" y="1306830"/>
                    <a:pt x="4166416" y="1306830"/>
                  </a:cubicBezTo>
                  <a:lnTo>
                    <a:pt x="137217" y="1306830"/>
                  </a:lnTo>
                  <a:cubicBezTo>
                    <a:pt x="61434" y="1306830"/>
                    <a:pt x="0" y="1245396"/>
                    <a:pt x="0" y="1169613"/>
                  </a:cubicBezTo>
                  <a:lnTo>
                    <a:pt x="0" y="13721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5080547"/>
                <a:satOff val="17657"/>
                <a:lumOff val="12844"/>
                <a:alphaOff val="0"/>
              </a:schemeClr>
            </a:fillRef>
            <a:effectRef idx="0">
              <a:schemeClr val="accent2">
                <a:hueOff val="-5080547"/>
                <a:satOff val="17657"/>
                <a:lumOff val="1284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340" tIns="97340" rIns="97340" bIns="870027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/>
                <a:t>Missing removal/imputation</a:t>
              </a: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972458" y="2452740"/>
              <a:ext cx="4025979" cy="746760"/>
            </a:xfrm>
            <a:custGeom>
              <a:avLst/>
              <a:gdLst>
                <a:gd name="connsiteX0" fmla="*/ 0 w 4025979"/>
                <a:gd name="connsiteY0" fmla="*/ 78410 h 746760"/>
                <a:gd name="connsiteX1" fmla="*/ 78410 w 4025979"/>
                <a:gd name="connsiteY1" fmla="*/ 0 h 746760"/>
                <a:gd name="connsiteX2" fmla="*/ 3947569 w 4025979"/>
                <a:gd name="connsiteY2" fmla="*/ 0 h 746760"/>
                <a:gd name="connsiteX3" fmla="*/ 4025979 w 4025979"/>
                <a:gd name="connsiteY3" fmla="*/ 78410 h 746760"/>
                <a:gd name="connsiteX4" fmla="*/ 4025979 w 4025979"/>
                <a:gd name="connsiteY4" fmla="*/ 668350 h 746760"/>
                <a:gd name="connsiteX5" fmla="*/ 3947569 w 4025979"/>
                <a:gd name="connsiteY5" fmla="*/ 746760 h 746760"/>
                <a:gd name="connsiteX6" fmla="*/ 78410 w 4025979"/>
                <a:gd name="connsiteY6" fmla="*/ 746760 h 746760"/>
                <a:gd name="connsiteX7" fmla="*/ 0 w 4025979"/>
                <a:gd name="connsiteY7" fmla="*/ 668350 h 746760"/>
                <a:gd name="connsiteX8" fmla="*/ 0 w 4025979"/>
                <a:gd name="connsiteY8" fmla="*/ 78410 h 7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5979" h="746760">
                  <a:moveTo>
                    <a:pt x="0" y="78410"/>
                  </a:moveTo>
                  <a:cubicBezTo>
                    <a:pt x="0" y="35105"/>
                    <a:pt x="35105" y="0"/>
                    <a:pt x="78410" y="0"/>
                  </a:cubicBezTo>
                  <a:lnTo>
                    <a:pt x="3947569" y="0"/>
                  </a:lnTo>
                  <a:cubicBezTo>
                    <a:pt x="3990874" y="0"/>
                    <a:pt x="4025979" y="35105"/>
                    <a:pt x="4025979" y="78410"/>
                  </a:cubicBezTo>
                  <a:lnTo>
                    <a:pt x="4025979" y="668350"/>
                  </a:lnTo>
                  <a:cubicBezTo>
                    <a:pt x="4025979" y="711655"/>
                    <a:pt x="3990874" y="746760"/>
                    <a:pt x="3947569" y="746760"/>
                  </a:cubicBezTo>
                  <a:lnTo>
                    <a:pt x="78410" y="746760"/>
                  </a:lnTo>
                  <a:cubicBezTo>
                    <a:pt x="35105" y="746760"/>
                    <a:pt x="0" y="711655"/>
                    <a:pt x="0" y="668350"/>
                  </a:cubicBezTo>
                  <a:lnTo>
                    <a:pt x="0" y="7841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161094"/>
                <a:satOff val="35315"/>
                <a:lumOff val="25688"/>
                <a:alphaOff val="0"/>
              </a:schemeClr>
            </a:fillRef>
            <a:effectRef idx="0">
              <a:schemeClr val="accent2">
                <a:hueOff val="-10161094"/>
                <a:satOff val="35315"/>
                <a:lumOff val="256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115" tIns="80115" rIns="80115" bIns="444470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/>
                <a:t>Other operations</a:t>
              </a:r>
            </a:p>
          </p:txBody>
        </p:sp>
        <p:sp>
          <p:nvSpPr>
            <p:cNvPr id="25" name="Freeform 24"/>
            <p:cNvSpPr/>
            <p:nvPr/>
          </p:nvSpPr>
          <p:spPr>
            <a:xfrm>
              <a:off x="5073108" y="2788782"/>
              <a:ext cx="1254973" cy="336042"/>
            </a:xfrm>
            <a:custGeom>
              <a:avLst/>
              <a:gdLst>
                <a:gd name="connsiteX0" fmla="*/ 0 w 1254973"/>
                <a:gd name="connsiteY0" fmla="*/ 35284 h 336042"/>
                <a:gd name="connsiteX1" fmla="*/ 35284 w 1254973"/>
                <a:gd name="connsiteY1" fmla="*/ 0 h 336042"/>
                <a:gd name="connsiteX2" fmla="*/ 1219689 w 1254973"/>
                <a:gd name="connsiteY2" fmla="*/ 0 h 336042"/>
                <a:gd name="connsiteX3" fmla="*/ 1254973 w 1254973"/>
                <a:gd name="connsiteY3" fmla="*/ 35284 h 336042"/>
                <a:gd name="connsiteX4" fmla="*/ 1254973 w 1254973"/>
                <a:gd name="connsiteY4" fmla="*/ 300758 h 336042"/>
                <a:gd name="connsiteX5" fmla="*/ 1219689 w 1254973"/>
                <a:gd name="connsiteY5" fmla="*/ 336042 h 336042"/>
                <a:gd name="connsiteX6" fmla="*/ 35284 w 1254973"/>
                <a:gd name="connsiteY6" fmla="*/ 336042 h 336042"/>
                <a:gd name="connsiteX7" fmla="*/ 0 w 1254973"/>
                <a:gd name="connsiteY7" fmla="*/ 300758 h 336042"/>
                <a:gd name="connsiteX8" fmla="*/ 0 w 1254973"/>
                <a:gd name="connsiteY8" fmla="*/ 35284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4973" h="336042">
                  <a:moveTo>
                    <a:pt x="0" y="35284"/>
                  </a:moveTo>
                  <a:cubicBezTo>
                    <a:pt x="0" y="15797"/>
                    <a:pt x="15797" y="0"/>
                    <a:pt x="35284" y="0"/>
                  </a:cubicBezTo>
                  <a:lnTo>
                    <a:pt x="1219689" y="0"/>
                  </a:lnTo>
                  <a:cubicBezTo>
                    <a:pt x="1239176" y="0"/>
                    <a:pt x="1254973" y="15797"/>
                    <a:pt x="1254973" y="35284"/>
                  </a:cubicBezTo>
                  <a:lnTo>
                    <a:pt x="1254973" y="300758"/>
                  </a:lnTo>
                  <a:cubicBezTo>
                    <a:pt x="1254973" y="320245"/>
                    <a:pt x="1239176" y="336042"/>
                    <a:pt x="1219689" y="336042"/>
                  </a:cubicBezTo>
                  <a:lnTo>
                    <a:pt x="35284" y="336042"/>
                  </a:lnTo>
                  <a:cubicBezTo>
                    <a:pt x="15797" y="336042"/>
                    <a:pt x="0" y="320245"/>
                    <a:pt x="0" y="300758"/>
                  </a:cubicBezTo>
                  <a:lnTo>
                    <a:pt x="0" y="35284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3387031"/>
                <a:satOff val="11772"/>
                <a:lumOff val="856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434" tIns="48434" rIns="48434" bIns="48434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1200" dirty="0"/>
                <a:t>Duplication removal</a:t>
              </a:r>
            </a:p>
          </p:txBody>
        </p:sp>
        <p:sp>
          <p:nvSpPr>
            <p:cNvPr id="26" name="Freeform 25"/>
            <p:cNvSpPr/>
            <p:nvPr/>
          </p:nvSpPr>
          <p:spPr>
            <a:xfrm>
              <a:off x="6355413" y="2788782"/>
              <a:ext cx="1254973" cy="336042"/>
            </a:xfrm>
            <a:custGeom>
              <a:avLst/>
              <a:gdLst>
                <a:gd name="connsiteX0" fmla="*/ 0 w 1254973"/>
                <a:gd name="connsiteY0" fmla="*/ 35284 h 336042"/>
                <a:gd name="connsiteX1" fmla="*/ 35284 w 1254973"/>
                <a:gd name="connsiteY1" fmla="*/ 0 h 336042"/>
                <a:gd name="connsiteX2" fmla="*/ 1219689 w 1254973"/>
                <a:gd name="connsiteY2" fmla="*/ 0 h 336042"/>
                <a:gd name="connsiteX3" fmla="*/ 1254973 w 1254973"/>
                <a:gd name="connsiteY3" fmla="*/ 35284 h 336042"/>
                <a:gd name="connsiteX4" fmla="*/ 1254973 w 1254973"/>
                <a:gd name="connsiteY4" fmla="*/ 300758 h 336042"/>
                <a:gd name="connsiteX5" fmla="*/ 1219689 w 1254973"/>
                <a:gd name="connsiteY5" fmla="*/ 336042 h 336042"/>
                <a:gd name="connsiteX6" fmla="*/ 35284 w 1254973"/>
                <a:gd name="connsiteY6" fmla="*/ 336042 h 336042"/>
                <a:gd name="connsiteX7" fmla="*/ 0 w 1254973"/>
                <a:gd name="connsiteY7" fmla="*/ 300758 h 336042"/>
                <a:gd name="connsiteX8" fmla="*/ 0 w 1254973"/>
                <a:gd name="connsiteY8" fmla="*/ 35284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4973" h="336042">
                  <a:moveTo>
                    <a:pt x="0" y="35284"/>
                  </a:moveTo>
                  <a:cubicBezTo>
                    <a:pt x="0" y="15797"/>
                    <a:pt x="15797" y="0"/>
                    <a:pt x="35284" y="0"/>
                  </a:cubicBezTo>
                  <a:lnTo>
                    <a:pt x="1219689" y="0"/>
                  </a:lnTo>
                  <a:cubicBezTo>
                    <a:pt x="1239176" y="0"/>
                    <a:pt x="1254973" y="15797"/>
                    <a:pt x="1254973" y="35284"/>
                  </a:cubicBezTo>
                  <a:lnTo>
                    <a:pt x="1254973" y="300758"/>
                  </a:lnTo>
                  <a:cubicBezTo>
                    <a:pt x="1254973" y="320245"/>
                    <a:pt x="1239176" y="336042"/>
                    <a:pt x="1219689" y="336042"/>
                  </a:cubicBezTo>
                  <a:lnTo>
                    <a:pt x="35284" y="336042"/>
                  </a:lnTo>
                  <a:cubicBezTo>
                    <a:pt x="15797" y="336042"/>
                    <a:pt x="0" y="320245"/>
                    <a:pt x="0" y="300758"/>
                  </a:cubicBezTo>
                  <a:lnTo>
                    <a:pt x="0" y="35284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6774063"/>
                <a:satOff val="23543"/>
                <a:lumOff val="1712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434" tIns="48434" rIns="48434" bIns="48434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dirty="0"/>
                <a:t>Transformation</a:t>
              </a:r>
            </a:p>
          </p:txBody>
        </p:sp>
        <p:sp>
          <p:nvSpPr>
            <p:cNvPr id="27" name="Freeform 26"/>
            <p:cNvSpPr/>
            <p:nvPr/>
          </p:nvSpPr>
          <p:spPr>
            <a:xfrm>
              <a:off x="7637717" y="2788782"/>
              <a:ext cx="1254973" cy="336042"/>
            </a:xfrm>
            <a:custGeom>
              <a:avLst/>
              <a:gdLst>
                <a:gd name="connsiteX0" fmla="*/ 0 w 1254973"/>
                <a:gd name="connsiteY0" fmla="*/ 35284 h 336042"/>
                <a:gd name="connsiteX1" fmla="*/ 35284 w 1254973"/>
                <a:gd name="connsiteY1" fmla="*/ 0 h 336042"/>
                <a:gd name="connsiteX2" fmla="*/ 1219689 w 1254973"/>
                <a:gd name="connsiteY2" fmla="*/ 0 h 336042"/>
                <a:gd name="connsiteX3" fmla="*/ 1254973 w 1254973"/>
                <a:gd name="connsiteY3" fmla="*/ 35284 h 336042"/>
                <a:gd name="connsiteX4" fmla="*/ 1254973 w 1254973"/>
                <a:gd name="connsiteY4" fmla="*/ 300758 h 336042"/>
                <a:gd name="connsiteX5" fmla="*/ 1219689 w 1254973"/>
                <a:gd name="connsiteY5" fmla="*/ 336042 h 336042"/>
                <a:gd name="connsiteX6" fmla="*/ 35284 w 1254973"/>
                <a:gd name="connsiteY6" fmla="*/ 336042 h 336042"/>
                <a:gd name="connsiteX7" fmla="*/ 0 w 1254973"/>
                <a:gd name="connsiteY7" fmla="*/ 300758 h 336042"/>
                <a:gd name="connsiteX8" fmla="*/ 0 w 1254973"/>
                <a:gd name="connsiteY8" fmla="*/ 35284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4973" h="336042">
                  <a:moveTo>
                    <a:pt x="0" y="35284"/>
                  </a:moveTo>
                  <a:cubicBezTo>
                    <a:pt x="0" y="15797"/>
                    <a:pt x="15797" y="0"/>
                    <a:pt x="35284" y="0"/>
                  </a:cubicBezTo>
                  <a:lnTo>
                    <a:pt x="1219689" y="0"/>
                  </a:lnTo>
                  <a:cubicBezTo>
                    <a:pt x="1239176" y="0"/>
                    <a:pt x="1254973" y="15797"/>
                    <a:pt x="1254973" y="35284"/>
                  </a:cubicBezTo>
                  <a:lnTo>
                    <a:pt x="1254973" y="300758"/>
                  </a:lnTo>
                  <a:cubicBezTo>
                    <a:pt x="1254973" y="320245"/>
                    <a:pt x="1239176" y="336042"/>
                    <a:pt x="1219689" y="336042"/>
                  </a:cubicBezTo>
                  <a:lnTo>
                    <a:pt x="35284" y="336042"/>
                  </a:lnTo>
                  <a:cubicBezTo>
                    <a:pt x="15797" y="336042"/>
                    <a:pt x="0" y="320245"/>
                    <a:pt x="0" y="300758"/>
                  </a:cubicBezTo>
                  <a:lnTo>
                    <a:pt x="0" y="35284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10161094"/>
                <a:satOff val="35315"/>
                <a:lumOff val="2568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434" tIns="48434" rIns="48434" bIns="48434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1200" dirty="0"/>
                <a:t>Randomization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 rot="17069453">
            <a:off x="5169853" y="1144573"/>
            <a:ext cx="3265745" cy="1976552"/>
            <a:chOff x="293980" y="672627"/>
            <a:chExt cx="3816000" cy="1690056"/>
          </a:xfrm>
        </p:grpSpPr>
        <p:sp>
          <p:nvSpPr>
            <p:cNvPr id="38" name="Freeform 37"/>
            <p:cNvSpPr/>
            <p:nvPr/>
          </p:nvSpPr>
          <p:spPr>
            <a:xfrm>
              <a:off x="293980" y="672627"/>
              <a:ext cx="3816000" cy="1690056"/>
            </a:xfrm>
            <a:custGeom>
              <a:avLst/>
              <a:gdLst>
                <a:gd name="connsiteX0" fmla="*/ 0 w 3816000"/>
                <a:gd name="connsiteY0" fmla="*/ 131580 h 1548000"/>
                <a:gd name="connsiteX1" fmla="*/ 131580 w 3816000"/>
                <a:gd name="connsiteY1" fmla="*/ 0 h 1548000"/>
                <a:gd name="connsiteX2" fmla="*/ 3684420 w 3816000"/>
                <a:gd name="connsiteY2" fmla="*/ 0 h 1548000"/>
                <a:gd name="connsiteX3" fmla="*/ 3816000 w 3816000"/>
                <a:gd name="connsiteY3" fmla="*/ 131580 h 1548000"/>
                <a:gd name="connsiteX4" fmla="*/ 3816000 w 3816000"/>
                <a:gd name="connsiteY4" fmla="*/ 1416420 h 1548000"/>
                <a:gd name="connsiteX5" fmla="*/ 3684420 w 3816000"/>
                <a:gd name="connsiteY5" fmla="*/ 1548000 h 1548000"/>
                <a:gd name="connsiteX6" fmla="*/ 131580 w 3816000"/>
                <a:gd name="connsiteY6" fmla="*/ 1548000 h 1548000"/>
                <a:gd name="connsiteX7" fmla="*/ 0 w 3816000"/>
                <a:gd name="connsiteY7" fmla="*/ 1416420 h 1548000"/>
                <a:gd name="connsiteX8" fmla="*/ 0 w 3816000"/>
                <a:gd name="connsiteY8" fmla="*/ 131580 h 15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6000" h="1548000">
                  <a:moveTo>
                    <a:pt x="0" y="131580"/>
                  </a:moveTo>
                  <a:cubicBezTo>
                    <a:pt x="0" y="58910"/>
                    <a:pt x="58910" y="0"/>
                    <a:pt x="131580" y="0"/>
                  </a:cubicBezTo>
                  <a:lnTo>
                    <a:pt x="3684420" y="0"/>
                  </a:lnTo>
                  <a:cubicBezTo>
                    <a:pt x="3757090" y="0"/>
                    <a:pt x="3816000" y="58910"/>
                    <a:pt x="3816000" y="131580"/>
                  </a:cubicBezTo>
                  <a:lnTo>
                    <a:pt x="3816000" y="1416420"/>
                  </a:lnTo>
                  <a:cubicBezTo>
                    <a:pt x="3816000" y="1489090"/>
                    <a:pt x="3757090" y="1548000"/>
                    <a:pt x="3684420" y="1548000"/>
                  </a:cubicBezTo>
                  <a:lnTo>
                    <a:pt x="131580" y="1548000"/>
                  </a:lnTo>
                  <a:cubicBezTo>
                    <a:pt x="58910" y="1548000"/>
                    <a:pt x="0" y="1489090"/>
                    <a:pt x="0" y="1416420"/>
                  </a:cubicBezTo>
                  <a:lnTo>
                    <a:pt x="0" y="131580"/>
                  </a:lnTo>
                  <a:close/>
                </a:path>
              </a:pathLst>
            </a:custGeom>
            <a:solidFill>
              <a:schemeClr val="accent5">
                <a:hueOff val="0"/>
                <a:satOff val="0"/>
                <a:lumOff val="0"/>
                <a:alpha val="6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448" tIns="80448" rIns="80448" bIns="1239958" numCol="1" spcCol="1270" anchor="t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i="0" kern="1200" dirty="0">
                  <a:solidFill>
                    <a:schemeClr val="tx1"/>
                  </a:solidFill>
                </a:rPr>
                <a:t>DMDD</a:t>
              </a:r>
              <a:r>
                <a:rPr lang="en-GB" sz="1100" b="1" i="0" kern="1200" dirty="0"/>
                <a:t> </a:t>
              </a:r>
              <a:r>
                <a:rPr lang="en-GB" sz="1200" b="1" i="0" kern="1200" dirty="0"/>
                <a:t>whole embryo transcriptome data (Expression Atlas)</a:t>
              </a:r>
              <a:endParaRPr lang="en-US" sz="1200" b="1" kern="1200" dirty="0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389379" y="1059628"/>
              <a:ext cx="572400" cy="1083600"/>
            </a:xfrm>
            <a:custGeom>
              <a:avLst/>
              <a:gdLst>
                <a:gd name="connsiteX0" fmla="*/ 0 w 572400"/>
                <a:gd name="connsiteY0" fmla="*/ 60102 h 1083600"/>
                <a:gd name="connsiteX1" fmla="*/ 60102 w 572400"/>
                <a:gd name="connsiteY1" fmla="*/ 0 h 1083600"/>
                <a:gd name="connsiteX2" fmla="*/ 512298 w 572400"/>
                <a:gd name="connsiteY2" fmla="*/ 0 h 1083600"/>
                <a:gd name="connsiteX3" fmla="*/ 572400 w 572400"/>
                <a:gd name="connsiteY3" fmla="*/ 60102 h 1083600"/>
                <a:gd name="connsiteX4" fmla="*/ 572400 w 572400"/>
                <a:gd name="connsiteY4" fmla="*/ 1023498 h 1083600"/>
                <a:gd name="connsiteX5" fmla="*/ 512298 w 572400"/>
                <a:gd name="connsiteY5" fmla="*/ 1083600 h 1083600"/>
                <a:gd name="connsiteX6" fmla="*/ 60102 w 572400"/>
                <a:gd name="connsiteY6" fmla="*/ 1083600 h 1083600"/>
                <a:gd name="connsiteX7" fmla="*/ 0 w 572400"/>
                <a:gd name="connsiteY7" fmla="*/ 1023498 h 1083600"/>
                <a:gd name="connsiteX8" fmla="*/ 0 w 572400"/>
                <a:gd name="connsiteY8" fmla="*/ 60102 h 10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2400" h="1083600">
                  <a:moveTo>
                    <a:pt x="0" y="60102"/>
                  </a:moveTo>
                  <a:cubicBezTo>
                    <a:pt x="0" y="26909"/>
                    <a:pt x="26909" y="0"/>
                    <a:pt x="60102" y="0"/>
                  </a:cubicBezTo>
                  <a:lnTo>
                    <a:pt x="512298" y="0"/>
                  </a:lnTo>
                  <a:cubicBezTo>
                    <a:pt x="545491" y="0"/>
                    <a:pt x="572400" y="26909"/>
                    <a:pt x="572400" y="60102"/>
                  </a:cubicBezTo>
                  <a:lnTo>
                    <a:pt x="572400" y="1023498"/>
                  </a:lnTo>
                  <a:cubicBezTo>
                    <a:pt x="572400" y="1056691"/>
                    <a:pt x="545491" y="1083600"/>
                    <a:pt x="512298" y="1083600"/>
                  </a:cubicBezTo>
                  <a:lnTo>
                    <a:pt x="60102" y="1083600"/>
                  </a:lnTo>
                  <a:cubicBezTo>
                    <a:pt x="26909" y="1083600"/>
                    <a:pt x="0" y="1056691"/>
                    <a:pt x="0" y="1023498"/>
                  </a:cubicBezTo>
                  <a:lnTo>
                    <a:pt x="0" y="60102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513" tIns="59513" rIns="59513" bIns="59513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GB" sz="1050" b="1" i="0" kern="1200" dirty="0"/>
            </a:p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00" b="1" i="0" kern="1200" dirty="0"/>
                <a:t>DMDD</a:t>
              </a:r>
              <a:endParaRPr lang="en-GB" sz="1050" b="1" i="0" kern="1200" dirty="0"/>
            </a:p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700" kern="1200" dirty="0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1057179" y="1059628"/>
              <a:ext cx="2957400" cy="1083600"/>
            </a:xfrm>
            <a:custGeom>
              <a:avLst/>
              <a:gdLst>
                <a:gd name="connsiteX0" fmla="*/ 0 w 2957400"/>
                <a:gd name="connsiteY0" fmla="*/ 113778 h 1083600"/>
                <a:gd name="connsiteX1" fmla="*/ 113778 w 2957400"/>
                <a:gd name="connsiteY1" fmla="*/ 0 h 1083600"/>
                <a:gd name="connsiteX2" fmla="*/ 2843622 w 2957400"/>
                <a:gd name="connsiteY2" fmla="*/ 0 h 1083600"/>
                <a:gd name="connsiteX3" fmla="*/ 2957400 w 2957400"/>
                <a:gd name="connsiteY3" fmla="*/ 113778 h 1083600"/>
                <a:gd name="connsiteX4" fmla="*/ 2957400 w 2957400"/>
                <a:gd name="connsiteY4" fmla="*/ 969822 h 1083600"/>
                <a:gd name="connsiteX5" fmla="*/ 2843622 w 2957400"/>
                <a:gd name="connsiteY5" fmla="*/ 1083600 h 1083600"/>
                <a:gd name="connsiteX6" fmla="*/ 113778 w 2957400"/>
                <a:gd name="connsiteY6" fmla="*/ 1083600 h 1083600"/>
                <a:gd name="connsiteX7" fmla="*/ 0 w 2957400"/>
                <a:gd name="connsiteY7" fmla="*/ 969822 h 1083600"/>
                <a:gd name="connsiteX8" fmla="*/ 0 w 2957400"/>
                <a:gd name="connsiteY8" fmla="*/ 113778 h 108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57400" h="1083600">
                  <a:moveTo>
                    <a:pt x="0" y="113778"/>
                  </a:moveTo>
                  <a:cubicBezTo>
                    <a:pt x="0" y="50940"/>
                    <a:pt x="50940" y="0"/>
                    <a:pt x="113778" y="0"/>
                  </a:cubicBezTo>
                  <a:lnTo>
                    <a:pt x="2843622" y="0"/>
                  </a:lnTo>
                  <a:cubicBezTo>
                    <a:pt x="2906460" y="0"/>
                    <a:pt x="2957400" y="50940"/>
                    <a:pt x="2957400" y="113778"/>
                  </a:cubicBezTo>
                  <a:lnTo>
                    <a:pt x="2957400" y="969822"/>
                  </a:lnTo>
                  <a:cubicBezTo>
                    <a:pt x="2957400" y="1032660"/>
                    <a:pt x="2906460" y="1083600"/>
                    <a:pt x="2843622" y="1083600"/>
                  </a:cubicBezTo>
                  <a:lnTo>
                    <a:pt x="113778" y="1083600"/>
                  </a:lnTo>
                  <a:cubicBezTo>
                    <a:pt x="50940" y="1083600"/>
                    <a:pt x="0" y="1032660"/>
                    <a:pt x="0" y="969822"/>
                  </a:cubicBezTo>
                  <a:lnTo>
                    <a:pt x="0" y="11377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2372701"/>
                <a:satOff val="3190"/>
                <a:lumOff val="392"/>
                <a:alphaOff val="0"/>
              </a:schemeClr>
            </a:fillRef>
            <a:effectRef idx="0">
              <a:schemeClr val="accent5">
                <a:hueOff val="-2372701"/>
                <a:satOff val="3190"/>
                <a:lumOff val="3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234" tIns="75234" rIns="75234" bIns="721410" numCol="1" spcCol="1270" anchor="t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/>
                <a:t>Missing removal/imputation</a:t>
              </a:r>
            </a:p>
          </p:txBody>
        </p:sp>
        <p:sp>
          <p:nvSpPr>
            <p:cNvPr id="41" name="Freeform 40"/>
            <p:cNvSpPr/>
            <p:nvPr/>
          </p:nvSpPr>
          <p:spPr>
            <a:xfrm>
              <a:off x="1152579" y="1446628"/>
              <a:ext cx="2766600" cy="619200"/>
            </a:xfrm>
            <a:custGeom>
              <a:avLst/>
              <a:gdLst>
                <a:gd name="connsiteX0" fmla="*/ 0 w 2766600"/>
                <a:gd name="connsiteY0" fmla="*/ 65016 h 619200"/>
                <a:gd name="connsiteX1" fmla="*/ 65016 w 2766600"/>
                <a:gd name="connsiteY1" fmla="*/ 0 h 619200"/>
                <a:gd name="connsiteX2" fmla="*/ 2701584 w 2766600"/>
                <a:gd name="connsiteY2" fmla="*/ 0 h 619200"/>
                <a:gd name="connsiteX3" fmla="*/ 2766600 w 2766600"/>
                <a:gd name="connsiteY3" fmla="*/ 65016 h 619200"/>
                <a:gd name="connsiteX4" fmla="*/ 2766600 w 2766600"/>
                <a:gd name="connsiteY4" fmla="*/ 554184 h 619200"/>
                <a:gd name="connsiteX5" fmla="*/ 2701584 w 2766600"/>
                <a:gd name="connsiteY5" fmla="*/ 619200 h 619200"/>
                <a:gd name="connsiteX6" fmla="*/ 65016 w 2766600"/>
                <a:gd name="connsiteY6" fmla="*/ 619200 h 619200"/>
                <a:gd name="connsiteX7" fmla="*/ 0 w 2766600"/>
                <a:gd name="connsiteY7" fmla="*/ 554184 h 619200"/>
                <a:gd name="connsiteX8" fmla="*/ 0 w 2766600"/>
                <a:gd name="connsiteY8" fmla="*/ 65016 h 6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6600" h="619200">
                  <a:moveTo>
                    <a:pt x="0" y="65016"/>
                  </a:moveTo>
                  <a:cubicBezTo>
                    <a:pt x="0" y="29109"/>
                    <a:pt x="29109" y="0"/>
                    <a:pt x="65016" y="0"/>
                  </a:cubicBezTo>
                  <a:lnTo>
                    <a:pt x="2701584" y="0"/>
                  </a:lnTo>
                  <a:cubicBezTo>
                    <a:pt x="2737491" y="0"/>
                    <a:pt x="2766600" y="29109"/>
                    <a:pt x="2766600" y="65016"/>
                  </a:cubicBezTo>
                  <a:lnTo>
                    <a:pt x="2766600" y="554184"/>
                  </a:lnTo>
                  <a:cubicBezTo>
                    <a:pt x="2766600" y="590091"/>
                    <a:pt x="2737491" y="619200"/>
                    <a:pt x="2701584" y="619200"/>
                  </a:cubicBezTo>
                  <a:lnTo>
                    <a:pt x="65016" y="619200"/>
                  </a:lnTo>
                  <a:cubicBezTo>
                    <a:pt x="29109" y="619200"/>
                    <a:pt x="0" y="590091"/>
                    <a:pt x="0" y="554184"/>
                  </a:cubicBezTo>
                  <a:lnTo>
                    <a:pt x="0" y="650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-4745403"/>
                <a:satOff val="6379"/>
                <a:lumOff val="785"/>
                <a:alphaOff val="0"/>
              </a:schemeClr>
            </a:fillRef>
            <a:effectRef idx="0">
              <a:schemeClr val="accent5">
                <a:hueOff val="-4745403"/>
                <a:satOff val="6379"/>
                <a:lumOff val="78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0953" tIns="60953" rIns="60953" bIns="368547" numCol="1" spcCol="1270" anchor="t" anchorCtr="0">
              <a:noAutofit/>
            </a:bodyPr>
            <a:lstStyle/>
            <a:p>
              <a:pPr lvl="0" algn="l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/>
                <a:t>Other operations</a:t>
              </a:r>
            </a:p>
          </p:txBody>
        </p:sp>
        <p:sp>
          <p:nvSpPr>
            <p:cNvPr id="42" name="Freeform 41"/>
            <p:cNvSpPr/>
            <p:nvPr/>
          </p:nvSpPr>
          <p:spPr>
            <a:xfrm>
              <a:off x="1221744" y="1725268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Duplication removal</a:t>
              </a:r>
            </a:p>
          </p:txBody>
        </p:sp>
        <p:sp>
          <p:nvSpPr>
            <p:cNvPr id="43" name="Freeform 42"/>
            <p:cNvSpPr/>
            <p:nvPr/>
          </p:nvSpPr>
          <p:spPr>
            <a:xfrm>
              <a:off x="2102926" y="1725268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3163602"/>
                <a:satOff val="4253"/>
                <a:lumOff val="52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Transformation</a:t>
              </a:r>
            </a:p>
          </p:txBody>
        </p:sp>
        <p:sp>
          <p:nvSpPr>
            <p:cNvPr id="44" name="Freeform 43"/>
            <p:cNvSpPr/>
            <p:nvPr/>
          </p:nvSpPr>
          <p:spPr>
            <a:xfrm>
              <a:off x="2984109" y="1725268"/>
              <a:ext cx="862401" cy="278640"/>
            </a:xfrm>
            <a:custGeom>
              <a:avLst/>
              <a:gdLst>
                <a:gd name="connsiteX0" fmla="*/ 0 w 862401"/>
                <a:gd name="connsiteY0" fmla="*/ 29257 h 278640"/>
                <a:gd name="connsiteX1" fmla="*/ 29257 w 862401"/>
                <a:gd name="connsiteY1" fmla="*/ 0 h 278640"/>
                <a:gd name="connsiteX2" fmla="*/ 833144 w 862401"/>
                <a:gd name="connsiteY2" fmla="*/ 0 h 278640"/>
                <a:gd name="connsiteX3" fmla="*/ 862401 w 862401"/>
                <a:gd name="connsiteY3" fmla="*/ 29257 h 278640"/>
                <a:gd name="connsiteX4" fmla="*/ 862401 w 862401"/>
                <a:gd name="connsiteY4" fmla="*/ 249383 h 278640"/>
                <a:gd name="connsiteX5" fmla="*/ 833144 w 862401"/>
                <a:gd name="connsiteY5" fmla="*/ 278640 h 278640"/>
                <a:gd name="connsiteX6" fmla="*/ 29257 w 862401"/>
                <a:gd name="connsiteY6" fmla="*/ 278640 h 278640"/>
                <a:gd name="connsiteX7" fmla="*/ 0 w 862401"/>
                <a:gd name="connsiteY7" fmla="*/ 249383 h 278640"/>
                <a:gd name="connsiteX8" fmla="*/ 0 w 862401"/>
                <a:gd name="connsiteY8" fmla="*/ 29257 h 27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2401" h="278640">
                  <a:moveTo>
                    <a:pt x="0" y="29257"/>
                  </a:moveTo>
                  <a:cubicBezTo>
                    <a:pt x="0" y="13099"/>
                    <a:pt x="13099" y="0"/>
                    <a:pt x="29257" y="0"/>
                  </a:cubicBezTo>
                  <a:lnTo>
                    <a:pt x="833144" y="0"/>
                  </a:lnTo>
                  <a:cubicBezTo>
                    <a:pt x="849302" y="0"/>
                    <a:pt x="862401" y="13099"/>
                    <a:pt x="862401" y="29257"/>
                  </a:cubicBezTo>
                  <a:lnTo>
                    <a:pt x="862401" y="249383"/>
                  </a:lnTo>
                  <a:cubicBezTo>
                    <a:pt x="862401" y="265541"/>
                    <a:pt x="849302" y="278640"/>
                    <a:pt x="833144" y="278640"/>
                  </a:cubicBezTo>
                  <a:lnTo>
                    <a:pt x="29257" y="278640"/>
                  </a:lnTo>
                  <a:cubicBezTo>
                    <a:pt x="13099" y="278640"/>
                    <a:pt x="0" y="265541"/>
                    <a:pt x="0" y="249383"/>
                  </a:cubicBezTo>
                  <a:lnTo>
                    <a:pt x="0" y="29257"/>
                  </a:lnTo>
                  <a:close/>
                </a:path>
              </a:pathLst>
            </a:custGeom>
          </p:spPr>
          <p:style>
            <a:lnRef idx="2">
              <a:schemeClr val="accent5">
                <a:hueOff val="-4745403"/>
                <a:satOff val="6379"/>
                <a:lumOff val="78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5239" tIns="35239" rIns="35239" bIns="35239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kern="1200" dirty="0"/>
                <a:t>Randomization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 rot="17643346">
            <a:off x="6260883" y="1820859"/>
            <a:ext cx="3153592" cy="1548000"/>
            <a:chOff x="3723017" y="1519290"/>
            <a:chExt cx="5553075" cy="1866900"/>
          </a:xfrm>
        </p:grpSpPr>
        <p:sp>
          <p:nvSpPr>
            <p:cNvPr id="4" name="Freeform 3"/>
            <p:cNvSpPr/>
            <p:nvPr/>
          </p:nvSpPr>
          <p:spPr>
            <a:xfrm>
              <a:off x="3723017" y="1519290"/>
              <a:ext cx="5553075" cy="1866900"/>
            </a:xfrm>
            <a:custGeom>
              <a:avLst/>
              <a:gdLst>
                <a:gd name="connsiteX0" fmla="*/ 0 w 5553075"/>
                <a:gd name="connsiteY0" fmla="*/ 158687 h 1866900"/>
                <a:gd name="connsiteX1" fmla="*/ 158687 w 5553075"/>
                <a:gd name="connsiteY1" fmla="*/ 0 h 1866900"/>
                <a:gd name="connsiteX2" fmla="*/ 5394389 w 5553075"/>
                <a:gd name="connsiteY2" fmla="*/ 0 h 1866900"/>
                <a:gd name="connsiteX3" fmla="*/ 5553076 w 5553075"/>
                <a:gd name="connsiteY3" fmla="*/ 158687 h 1866900"/>
                <a:gd name="connsiteX4" fmla="*/ 5553075 w 5553075"/>
                <a:gd name="connsiteY4" fmla="*/ 1708214 h 1866900"/>
                <a:gd name="connsiteX5" fmla="*/ 5394388 w 5553075"/>
                <a:gd name="connsiteY5" fmla="*/ 1866901 h 1866900"/>
                <a:gd name="connsiteX6" fmla="*/ 158687 w 5553075"/>
                <a:gd name="connsiteY6" fmla="*/ 1866900 h 1866900"/>
                <a:gd name="connsiteX7" fmla="*/ 0 w 5553075"/>
                <a:gd name="connsiteY7" fmla="*/ 1708213 h 1866900"/>
                <a:gd name="connsiteX8" fmla="*/ 0 w 5553075"/>
                <a:gd name="connsiteY8" fmla="*/ 158687 h 186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53075" h="1866900">
                  <a:moveTo>
                    <a:pt x="0" y="158687"/>
                  </a:moveTo>
                  <a:cubicBezTo>
                    <a:pt x="0" y="71047"/>
                    <a:pt x="71047" y="0"/>
                    <a:pt x="158687" y="0"/>
                  </a:cubicBezTo>
                  <a:lnTo>
                    <a:pt x="5394389" y="0"/>
                  </a:lnTo>
                  <a:cubicBezTo>
                    <a:pt x="5482029" y="0"/>
                    <a:pt x="5553076" y="71047"/>
                    <a:pt x="5553076" y="158687"/>
                  </a:cubicBezTo>
                  <a:cubicBezTo>
                    <a:pt x="5553076" y="675196"/>
                    <a:pt x="5553075" y="1191705"/>
                    <a:pt x="5553075" y="1708214"/>
                  </a:cubicBezTo>
                  <a:cubicBezTo>
                    <a:pt x="5553075" y="1795854"/>
                    <a:pt x="5482028" y="1866901"/>
                    <a:pt x="5394388" y="1866901"/>
                  </a:cubicBezTo>
                  <a:lnTo>
                    <a:pt x="158687" y="1866900"/>
                  </a:lnTo>
                  <a:cubicBezTo>
                    <a:pt x="71047" y="1866900"/>
                    <a:pt x="0" y="1795853"/>
                    <a:pt x="0" y="1708213"/>
                  </a:cubicBezTo>
                  <a:lnTo>
                    <a:pt x="0" y="158687"/>
                  </a:lnTo>
                  <a:close/>
                </a:path>
              </a:pathLst>
            </a:custGeom>
            <a:solidFill>
              <a:schemeClr val="accent3">
                <a:lumMod val="75000"/>
                <a:alpha val="63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3628" tIns="103628" rIns="103628" bIns="1495400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300" b="1" i="0" kern="1200" dirty="0">
                  <a:solidFill>
                    <a:schemeClr val="tx1"/>
                  </a:solidFill>
                </a:rPr>
                <a:t>GTEX</a:t>
              </a:r>
              <a:r>
                <a:rPr lang="en-GB" sz="1200" b="1" i="0" kern="1200" dirty="0">
                  <a:solidFill>
                    <a:schemeClr val="tx1"/>
                  </a:solidFill>
                </a:rPr>
                <a:t> </a:t>
              </a:r>
              <a:r>
                <a:rPr lang="en-GB" sz="1200" b="1" i="0" kern="1200" dirty="0">
                  <a:solidFill>
                    <a:schemeClr val="bg1"/>
                  </a:solidFill>
                </a:rPr>
                <a:t>human expression data</a:t>
              </a:r>
              <a:endParaRPr lang="en-US" sz="1200" b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5" name="Freeform 4"/>
            <p:cNvSpPr/>
            <p:nvPr/>
          </p:nvSpPr>
          <p:spPr>
            <a:xfrm>
              <a:off x="3861843" y="1986015"/>
              <a:ext cx="832961" cy="1306830"/>
            </a:xfrm>
            <a:custGeom>
              <a:avLst/>
              <a:gdLst>
                <a:gd name="connsiteX0" fmla="*/ 0 w 832961"/>
                <a:gd name="connsiteY0" fmla="*/ 87461 h 1306830"/>
                <a:gd name="connsiteX1" fmla="*/ 87461 w 832961"/>
                <a:gd name="connsiteY1" fmla="*/ 0 h 1306830"/>
                <a:gd name="connsiteX2" fmla="*/ 745500 w 832961"/>
                <a:gd name="connsiteY2" fmla="*/ 0 h 1306830"/>
                <a:gd name="connsiteX3" fmla="*/ 832961 w 832961"/>
                <a:gd name="connsiteY3" fmla="*/ 87461 h 1306830"/>
                <a:gd name="connsiteX4" fmla="*/ 832961 w 832961"/>
                <a:gd name="connsiteY4" fmla="*/ 1219369 h 1306830"/>
                <a:gd name="connsiteX5" fmla="*/ 745500 w 832961"/>
                <a:gd name="connsiteY5" fmla="*/ 1306830 h 1306830"/>
                <a:gd name="connsiteX6" fmla="*/ 87461 w 832961"/>
                <a:gd name="connsiteY6" fmla="*/ 1306830 h 1306830"/>
                <a:gd name="connsiteX7" fmla="*/ 0 w 832961"/>
                <a:gd name="connsiteY7" fmla="*/ 1219369 h 1306830"/>
                <a:gd name="connsiteX8" fmla="*/ 0 w 832961"/>
                <a:gd name="connsiteY8" fmla="*/ 87461 h 130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2961" h="1306830">
                  <a:moveTo>
                    <a:pt x="0" y="87461"/>
                  </a:moveTo>
                  <a:cubicBezTo>
                    <a:pt x="0" y="39158"/>
                    <a:pt x="39158" y="0"/>
                    <a:pt x="87461" y="0"/>
                  </a:cubicBezTo>
                  <a:lnTo>
                    <a:pt x="745500" y="0"/>
                  </a:lnTo>
                  <a:cubicBezTo>
                    <a:pt x="793803" y="0"/>
                    <a:pt x="832961" y="39158"/>
                    <a:pt x="832961" y="87461"/>
                  </a:cubicBezTo>
                  <a:lnTo>
                    <a:pt x="832961" y="1219369"/>
                  </a:lnTo>
                  <a:cubicBezTo>
                    <a:pt x="832961" y="1267672"/>
                    <a:pt x="793803" y="1306830"/>
                    <a:pt x="745500" y="1306830"/>
                  </a:cubicBezTo>
                  <a:lnTo>
                    <a:pt x="87461" y="1306830"/>
                  </a:lnTo>
                  <a:cubicBezTo>
                    <a:pt x="39158" y="1306830"/>
                    <a:pt x="0" y="1267672"/>
                    <a:pt x="0" y="1219369"/>
                  </a:cubicBezTo>
                  <a:lnTo>
                    <a:pt x="0" y="87461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3716" tIns="63716" rIns="63716" bIns="63716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050" b="1" i="0" kern="1200" dirty="0"/>
                <a:t>GTEX</a:t>
              </a:r>
              <a:r>
                <a:rPr lang="en-GB" sz="1000" b="0" i="0" kern="1200" dirty="0"/>
                <a:t> </a:t>
              </a:r>
              <a:endParaRPr lang="en-US" sz="1000" kern="1200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4833632" y="1986015"/>
              <a:ext cx="4303633" cy="1306830"/>
            </a:xfrm>
            <a:custGeom>
              <a:avLst/>
              <a:gdLst>
                <a:gd name="connsiteX0" fmla="*/ 0 w 4303633"/>
                <a:gd name="connsiteY0" fmla="*/ 137217 h 1306830"/>
                <a:gd name="connsiteX1" fmla="*/ 137217 w 4303633"/>
                <a:gd name="connsiteY1" fmla="*/ 0 h 1306830"/>
                <a:gd name="connsiteX2" fmla="*/ 4166416 w 4303633"/>
                <a:gd name="connsiteY2" fmla="*/ 0 h 1306830"/>
                <a:gd name="connsiteX3" fmla="*/ 4303633 w 4303633"/>
                <a:gd name="connsiteY3" fmla="*/ 137217 h 1306830"/>
                <a:gd name="connsiteX4" fmla="*/ 4303633 w 4303633"/>
                <a:gd name="connsiteY4" fmla="*/ 1169613 h 1306830"/>
                <a:gd name="connsiteX5" fmla="*/ 4166416 w 4303633"/>
                <a:gd name="connsiteY5" fmla="*/ 1306830 h 1306830"/>
                <a:gd name="connsiteX6" fmla="*/ 137217 w 4303633"/>
                <a:gd name="connsiteY6" fmla="*/ 1306830 h 1306830"/>
                <a:gd name="connsiteX7" fmla="*/ 0 w 4303633"/>
                <a:gd name="connsiteY7" fmla="*/ 1169613 h 1306830"/>
                <a:gd name="connsiteX8" fmla="*/ 0 w 4303633"/>
                <a:gd name="connsiteY8" fmla="*/ 137217 h 1306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3633" h="1306830">
                  <a:moveTo>
                    <a:pt x="0" y="137217"/>
                  </a:moveTo>
                  <a:cubicBezTo>
                    <a:pt x="0" y="61434"/>
                    <a:pt x="61434" y="0"/>
                    <a:pt x="137217" y="0"/>
                  </a:cubicBezTo>
                  <a:lnTo>
                    <a:pt x="4166416" y="0"/>
                  </a:lnTo>
                  <a:cubicBezTo>
                    <a:pt x="4242199" y="0"/>
                    <a:pt x="4303633" y="61434"/>
                    <a:pt x="4303633" y="137217"/>
                  </a:cubicBezTo>
                  <a:lnTo>
                    <a:pt x="4303633" y="1169613"/>
                  </a:lnTo>
                  <a:cubicBezTo>
                    <a:pt x="4303633" y="1245396"/>
                    <a:pt x="4242199" y="1306830"/>
                    <a:pt x="4166416" y="1306830"/>
                  </a:cubicBezTo>
                  <a:lnTo>
                    <a:pt x="137217" y="1306830"/>
                  </a:lnTo>
                  <a:cubicBezTo>
                    <a:pt x="61434" y="1306830"/>
                    <a:pt x="0" y="1245396"/>
                    <a:pt x="0" y="1169613"/>
                  </a:cubicBezTo>
                  <a:lnTo>
                    <a:pt x="0" y="13721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5080547"/>
                <a:satOff val="17657"/>
                <a:lumOff val="12844"/>
                <a:alphaOff val="0"/>
              </a:schemeClr>
            </a:fillRef>
            <a:effectRef idx="0">
              <a:schemeClr val="accent2">
                <a:hueOff val="-5080547"/>
                <a:satOff val="17657"/>
                <a:lumOff val="12844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7340" tIns="97340" rIns="97340" bIns="870027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/>
                <a:t>Missing removal/imputation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4972458" y="2452740"/>
              <a:ext cx="4025979" cy="746760"/>
            </a:xfrm>
            <a:custGeom>
              <a:avLst/>
              <a:gdLst>
                <a:gd name="connsiteX0" fmla="*/ 0 w 4025979"/>
                <a:gd name="connsiteY0" fmla="*/ 78410 h 746760"/>
                <a:gd name="connsiteX1" fmla="*/ 78410 w 4025979"/>
                <a:gd name="connsiteY1" fmla="*/ 0 h 746760"/>
                <a:gd name="connsiteX2" fmla="*/ 3947569 w 4025979"/>
                <a:gd name="connsiteY2" fmla="*/ 0 h 746760"/>
                <a:gd name="connsiteX3" fmla="*/ 4025979 w 4025979"/>
                <a:gd name="connsiteY3" fmla="*/ 78410 h 746760"/>
                <a:gd name="connsiteX4" fmla="*/ 4025979 w 4025979"/>
                <a:gd name="connsiteY4" fmla="*/ 668350 h 746760"/>
                <a:gd name="connsiteX5" fmla="*/ 3947569 w 4025979"/>
                <a:gd name="connsiteY5" fmla="*/ 746760 h 746760"/>
                <a:gd name="connsiteX6" fmla="*/ 78410 w 4025979"/>
                <a:gd name="connsiteY6" fmla="*/ 746760 h 746760"/>
                <a:gd name="connsiteX7" fmla="*/ 0 w 4025979"/>
                <a:gd name="connsiteY7" fmla="*/ 668350 h 746760"/>
                <a:gd name="connsiteX8" fmla="*/ 0 w 4025979"/>
                <a:gd name="connsiteY8" fmla="*/ 78410 h 746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25979" h="746760">
                  <a:moveTo>
                    <a:pt x="0" y="78410"/>
                  </a:moveTo>
                  <a:cubicBezTo>
                    <a:pt x="0" y="35105"/>
                    <a:pt x="35105" y="0"/>
                    <a:pt x="78410" y="0"/>
                  </a:cubicBezTo>
                  <a:lnTo>
                    <a:pt x="3947569" y="0"/>
                  </a:lnTo>
                  <a:cubicBezTo>
                    <a:pt x="3990874" y="0"/>
                    <a:pt x="4025979" y="35105"/>
                    <a:pt x="4025979" y="78410"/>
                  </a:cubicBezTo>
                  <a:lnTo>
                    <a:pt x="4025979" y="668350"/>
                  </a:lnTo>
                  <a:cubicBezTo>
                    <a:pt x="4025979" y="711655"/>
                    <a:pt x="3990874" y="746760"/>
                    <a:pt x="3947569" y="746760"/>
                  </a:cubicBezTo>
                  <a:lnTo>
                    <a:pt x="78410" y="746760"/>
                  </a:lnTo>
                  <a:cubicBezTo>
                    <a:pt x="35105" y="746760"/>
                    <a:pt x="0" y="711655"/>
                    <a:pt x="0" y="668350"/>
                  </a:cubicBezTo>
                  <a:lnTo>
                    <a:pt x="0" y="7841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0161094"/>
                <a:satOff val="35315"/>
                <a:lumOff val="25688"/>
                <a:alphaOff val="0"/>
              </a:schemeClr>
            </a:fillRef>
            <a:effectRef idx="0">
              <a:schemeClr val="accent2">
                <a:hueOff val="-10161094"/>
                <a:satOff val="35315"/>
                <a:lumOff val="256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115" tIns="80115" rIns="80115" bIns="444470" numCol="1" spcCol="1270" anchor="t" anchorCtr="0">
              <a:noAutofit/>
            </a:bodyPr>
            <a:lstStyle/>
            <a:p>
              <a:pPr lvl="0" algn="l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/>
                <a:t>Other operations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5073108" y="2788782"/>
              <a:ext cx="1254973" cy="336042"/>
            </a:xfrm>
            <a:custGeom>
              <a:avLst/>
              <a:gdLst>
                <a:gd name="connsiteX0" fmla="*/ 0 w 1254973"/>
                <a:gd name="connsiteY0" fmla="*/ 35284 h 336042"/>
                <a:gd name="connsiteX1" fmla="*/ 35284 w 1254973"/>
                <a:gd name="connsiteY1" fmla="*/ 0 h 336042"/>
                <a:gd name="connsiteX2" fmla="*/ 1219689 w 1254973"/>
                <a:gd name="connsiteY2" fmla="*/ 0 h 336042"/>
                <a:gd name="connsiteX3" fmla="*/ 1254973 w 1254973"/>
                <a:gd name="connsiteY3" fmla="*/ 35284 h 336042"/>
                <a:gd name="connsiteX4" fmla="*/ 1254973 w 1254973"/>
                <a:gd name="connsiteY4" fmla="*/ 300758 h 336042"/>
                <a:gd name="connsiteX5" fmla="*/ 1219689 w 1254973"/>
                <a:gd name="connsiteY5" fmla="*/ 336042 h 336042"/>
                <a:gd name="connsiteX6" fmla="*/ 35284 w 1254973"/>
                <a:gd name="connsiteY6" fmla="*/ 336042 h 336042"/>
                <a:gd name="connsiteX7" fmla="*/ 0 w 1254973"/>
                <a:gd name="connsiteY7" fmla="*/ 300758 h 336042"/>
                <a:gd name="connsiteX8" fmla="*/ 0 w 1254973"/>
                <a:gd name="connsiteY8" fmla="*/ 35284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4973" h="336042">
                  <a:moveTo>
                    <a:pt x="0" y="35284"/>
                  </a:moveTo>
                  <a:cubicBezTo>
                    <a:pt x="0" y="15797"/>
                    <a:pt x="15797" y="0"/>
                    <a:pt x="35284" y="0"/>
                  </a:cubicBezTo>
                  <a:lnTo>
                    <a:pt x="1219689" y="0"/>
                  </a:lnTo>
                  <a:cubicBezTo>
                    <a:pt x="1239176" y="0"/>
                    <a:pt x="1254973" y="15797"/>
                    <a:pt x="1254973" y="35284"/>
                  </a:cubicBezTo>
                  <a:lnTo>
                    <a:pt x="1254973" y="300758"/>
                  </a:lnTo>
                  <a:cubicBezTo>
                    <a:pt x="1254973" y="320245"/>
                    <a:pt x="1239176" y="336042"/>
                    <a:pt x="1219689" y="336042"/>
                  </a:cubicBezTo>
                  <a:lnTo>
                    <a:pt x="35284" y="336042"/>
                  </a:lnTo>
                  <a:cubicBezTo>
                    <a:pt x="15797" y="336042"/>
                    <a:pt x="0" y="320245"/>
                    <a:pt x="0" y="300758"/>
                  </a:cubicBezTo>
                  <a:lnTo>
                    <a:pt x="0" y="35284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3387031"/>
                <a:satOff val="11772"/>
                <a:lumOff val="8563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434" tIns="48434" rIns="48434" bIns="48434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1200" dirty="0"/>
                <a:t>Duplication removal</a:t>
              </a:r>
            </a:p>
          </p:txBody>
        </p:sp>
        <p:sp>
          <p:nvSpPr>
            <p:cNvPr id="18" name="Freeform 17"/>
            <p:cNvSpPr/>
            <p:nvPr/>
          </p:nvSpPr>
          <p:spPr>
            <a:xfrm>
              <a:off x="6355413" y="2788782"/>
              <a:ext cx="1254973" cy="336042"/>
            </a:xfrm>
            <a:custGeom>
              <a:avLst/>
              <a:gdLst>
                <a:gd name="connsiteX0" fmla="*/ 0 w 1254973"/>
                <a:gd name="connsiteY0" fmla="*/ 35284 h 336042"/>
                <a:gd name="connsiteX1" fmla="*/ 35284 w 1254973"/>
                <a:gd name="connsiteY1" fmla="*/ 0 h 336042"/>
                <a:gd name="connsiteX2" fmla="*/ 1219689 w 1254973"/>
                <a:gd name="connsiteY2" fmla="*/ 0 h 336042"/>
                <a:gd name="connsiteX3" fmla="*/ 1254973 w 1254973"/>
                <a:gd name="connsiteY3" fmla="*/ 35284 h 336042"/>
                <a:gd name="connsiteX4" fmla="*/ 1254973 w 1254973"/>
                <a:gd name="connsiteY4" fmla="*/ 300758 h 336042"/>
                <a:gd name="connsiteX5" fmla="*/ 1219689 w 1254973"/>
                <a:gd name="connsiteY5" fmla="*/ 336042 h 336042"/>
                <a:gd name="connsiteX6" fmla="*/ 35284 w 1254973"/>
                <a:gd name="connsiteY6" fmla="*/ 336042 h 336042"/>
                <a:gd name="connsiteX7" fmla="*/ 0 w 1254973"/>
                <a:gd name="connsiteY7" fmla="*/ 300758 h 336042"/>
                <a:gd name="connsiteX8" fmla="*/ 0 w 1254973"/>
                <a:gd name="connsiteY8" fmla="*/ 35284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4973" h="336042">
                  <a:moveTo>
                    <a:pt x="0" y="35284"/>
                  </a:moveTo>
                  <a:cubicBezTo>
                    <a:pt x="0" y="15797"/>
                    <a:pt x="15797" y="0"/>
                    <a:pt x="35284" y="0"/>
                  </a:cubicBezTo>
                  <a:lnTo>
                    <a:pt x="1219689" y="0"/>
                  </a:lnTo>
                  <a:cubicBezTo>
                    <a:pt x="1239176" y="0"/>
                    <a:pt x="1254973" y="15797"/>
                    <a:pt x="1254973" y="35284"/>
                  </a:cubicBezTo>
                  <a:lnTo>
                    <a:pt x="1254973" y="300758"/>
                  </a:lnTo>
                  <a:cubicBezTo>
                    <a:pt x="1254973" y="320245"/>
                    <a:pt x="1239176" y="336042"/>
                    <a:pt x="1219689" y="336042"/>
                  </a:cubicBezTo>
                  <a:lnTo>
                    <a:pt x="35284" y="336042"/>
                  </a:lnTo>
                  <a:cubicBezTo>
                    <a:pt x="15797" y="336042"/>
                    <a:pt x="0" y="320245"/>
                    <a:pt x="0" y="300758"/>
                  </a:cubicBezTo>
                  <a:lnTo>
                    <a:pt x="0" y="35284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6774063"/>
                <a:satOff val="23543"/>
                <a:lumOff val="17125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434" tIns="48434" rIns="48434" bIns="48434" numCol="1" spcCol="1270" anchor="ctr" anchorCtr="0">
              <a:noAutofit/>
            </a:bodyPr>
            <a:lstStyle/>
            <a:p>
              <a:pPr lvl="0"/>
              <a:r>
                <a:rPr lang="en-US" sz="800" dirty="0"/>
                <a:t>Transformation</a:t>
              </a: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637717" y="2788782"/>
              <a:ext cx="1254973" cy="336042"/>
            </a:xfrm>
            <a:custGeom>
              <a:avLst/>
              <a:gdLst>
                <a:gd name="connsiteX0" fmla="*/ 0 w 1254973"/>
                <a:gd name="connsiteY0" fmla="*/ 35284 h 336042"/>
                <a:gd name="connsiteX1" fmla="*/ 35284 w 1254973"/>
                <a:gd name="connsiteY1" fmla="*/ 0 h 336042"/>
                <a:gd name="connsiteX2" fmla="*/ 1219689 w 1254973"/>
                <a:gd name="connsiteY2" fmla="*/ 0 h 336042"/>
                <a:gd name="connsiteX3" fmla="*/ 1254973 w 1254973"/>
                <a:gd name="connsiteY3" fmla="*/ 35284 h 336042"/>
                <a:gd name="connsiteX4" fmla="*/ 1254973 w 1254973"/>
                <a:gd name="connsiteY4" fmla="*/ 300758 h 336042"/>
                <a:gd name="connsiteX5" fmla="*/ 1219689 w 1254973"/>
                <a:gd name="connsiteY5" fmla="*/ 336042 h 336042"/>
                <a:gd name="connsiteX6" fmla="*/ 35284 w 1254973"/>
                <a:gd name="connsiteY6" fmla="*/ 336042 h 336042"/>
                <a:gd name="connsiteX7" fmla="*/ 0 w 1254973"/>
                <a:gd name="connsiteY7" fmla="*/ 300758 h 336042"/>
                <a:gd name="connsiteX8" fmla="*/ 0 w 1254973"/>
                <a:gd name="connsiteY8" fmla="*/ 35284 h 33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4973" h="336042">
                  <a:moveTo>
                    <a:pt x="0" y="35284"/>
                  </a:moveTo>
                  <a:cubicBezTo>
                    <a:pt x="0" y="15797"/>
                    <a:pt x="15797" y="0"/>
                    <a:pt x="35284" y="0"/>
                  </a:cubicBezTo>
                  <a:lnTo>
                    <a:pt x="1219689" y="0"/>
                  </a:lnTo>
                  <a:cubicBezTo>
                    <a:pt x="1239176" y="0"/>
                    <a:pt x="1254973" y="15797"/>
                    <a:pt x="1254973" y="35284"/>
                  </a:cubicBezTo>
                  <a:lnTo>
                    <a:pt x="1254973" y="300758"/>
                  </a:lnTo>
                  <a:cubicBezTo>
                    <a:pt x="1254973" y="320245"/>
                    <a:pt x="1239176" y="336042"/>
                    <a:pt x="1219689" y="336042"/>
                  </a:cubicBezTo>
                  <a:lnTo>
                    <a:pt x="35284" y="336042"/>
                  </a:lnTo>
                  <a:cubicBezTo>
                    <a:pt x="15797" y="336042"/>
                    <a:pt x="0" y="320245"/>
                    <a:pt x="0" y="300758"/>
                  </a:cubicBezTo>
                  <a:lnTo>
                    <a:pt x="0" y="35284"/>
                  </a:lnTo>
                  <a:close/>
                </a:path>
              </a:pathLst>
            </a:custGeom>
          </p:spPr>
          <p:style>
            <a:lnRef idx="2">
              <a:schemeClr val="accent2">
                <a:hueOff val="-10161094"/>
                <a:satOff val="35315"/>
                <a:lumOff val="25688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434" tIns="48434" rIns="48434" bIns="48434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800" kern="1200" dirty="0"/>
                <a:t>Randomization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5144DC8-6A3D-F143-908B-46F135599AAD}"/>
              </a:ext>
            </a:extLst>
          </p:cNvPr>
          <p:cNvSpPr txBox="1"/>
          <p:nvPr/>
        </p:nvSpPr>
        <p:spPr>
          <a:xfrm>
            <a:off x="7029213" y="6528385"/>
            <a:ext cx="2483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Violeta Muñoz-Fuentes</a:t>
            </a:r>
          </a:p>
        </p:txBody>
      </p:sp>
    </p:spTree>
    <p:extLst>
      <p:ext uri="{BB962C8B-B14F-4D97-AF65-F5344CB8AC3E}">
        <p14:creationId xmlns:p14="http://schemas.microsoft.com/office/powerpoint/2010/main" val="264930125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775" y="47626"/>
            <a:ext cx="1836511" cy="762000"/>
          </a:xfrm>
        </p:spPr>
        <p:txBody>
          <a:bodyPr/>
          <a:lstStyle/>
          <a:p>
            <a:r>
              <a:rPr lang="en-GB" b="1" dirty="0">
                <a:latin typeface="+mj-lt"/>
              </a:rPr>
              <a:t>Training</a:t>
            </a:r>
            <a:r>
              <a:rPr lang="en-GB" dirty="0"/>
              <a:t>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872345"/>
              </p:ext>
            </p:extLst>
          </p:nvPr>
        </p:nvGraphicFramePr>
        <p:xfrm>
          <a:off x="128696" y="5034375"/>
          <a:ext cx="4662832" cy="168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128696" y="4387977"/>
            <a:ext cx="4662832" cy="63561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Random Forest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9717" b="13979"/>
          <a:stretch/>
        </p:blipFill>
        <p:spPr>
          <a:xfrm>
            <a:off x="0" y="1498983"/>
            <a:ext cx="4608037" cy="313843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5225136" y="47626"/>
            <a:ext cx="1836511" cy="762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F3661"/>
                </a:solidFill>
                <a:latin typeface="HelveticaNeueLT Pro 45 Lt"/>
                <a:ea typeface="ＭＳ Ｐゴシック" charset="0"/>
                <a:cs typeface="HelveticaNeueLT Pro 45 Lt"/>
              </a:defRPr>
            </a:lvl1pPr>
            <a:lvl2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2pPr>
            <a:lvl3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3pPr>
            <a:lvl4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4pPr>
            <a:lvl5pPr algn="l" defTabSz="952500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HelveticaNeueLT Pro 45 Lt" charset="0"/>
                <a:ea typeface="ＭＳ Ｐゴシック" charset="0"/>
                <a:cs typeface="HelveticaNeueLT Pro 45 Lt" charset="0"/>
              </a:defRPr>
            </a:lvl5pPr>
            <a:lvl6pPr marL="220599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6pPr>
            <a:lvl7pPr marL="441176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7pPr>
            <a:lvl8pPr marL="6617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8pPr>
            <a:lvl9pPr marL="882370" algn="l" defTabSz="95589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charset="0"/>
              </a:defRPr>
            </a:lvl9pPr>
          </a:lstStyle>
          <a:p>
            <a:r>
              <a:rPr lang="en-GB" b="1" kern="0" dirty="0">
                <a:latin typeface="+mj-lt"/>
              </a:rPr>
              <a:t>Validation</a:t>
            </a:r>
            <a:r>
              <a:rPr lang="en-GB" kern="0" dirty="0"/>
              <a:t> 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5187461" y="499385"/>
            <a:ext cx="3840425" cy="99959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IMPC </a:t>
            </a:r>
            <a:r>
              <a:rPr kumimoji="0" lang="en-GB" sz="40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+mj-lt"/>
              </a:rPr>
              <a:t>DR8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1340416"/>
                  </p:ext>
                </p:extLst>
              </p:nvPr>
            </p:nvGraphicFramePr>
            <p:xfrm>
              <a:off x="5040994" y="1828917"/>
              <a:ext cx="3986892" cy="3007191"/>
            </p:xfrm>
            <a:graphic>
              <a:graphicData uri="http://schemas.openxmlformats.org/drawingml/2006/table">
                <a:tbl>
                  <a:tblPr/>
                  <a:tblGrid>
                    <a:gridCol w="1848670">
                      <a:extLst>
                        <a:ext uri="{9D8B030D-6E8A-4147-A177-3AD203B41FA5}">
                          <a16:colId xmlns:a16="http://schemas.microsoft.com/office/drawing/2014/main" val="110801593"/>
                        </a:ext>
                      </a:extLst>
                    </a:gridCol>
                    <a:gridCol w="768436">
                      <a:extLst>
                        <a:ext uri="{9D8B030D-6E8A-4147-A177-3AD203B41FA5}">
                          <a16:colId xmlns:a16="http://schemas.microsoft.com/office/drawing/2014/main" val="75653908"/>
                        </a:ext>
                      </a:extLst>
                    </a:gridCol>
                    <a:gridCol w="616895">
                      <a:extLst>
                        <a:ext uri="{9D8B030D-6E8A-4147-A177-3AD203B41FA5}">
                          <a16:colId xmlns:a16="http://schemas.microsoft.com/office/drawing/2014/main" val="1401163065"/>
                        </a:ext>
                      </a:extLst>
                    </a:gridCol>
                    <a:gridCol w="752891">
                      <a:extLst>
                        <a:ext uri="{9D8B030D-6E8A-4147-A177-3AD203B41FA5}">
                          <a16:colId xmlns:a16="http://schemas.microsoft.com/office/drawing/2014/main" val="3891358956"/>
                        </a:ext>
                      </a:extLst>
                    </a:gridCol>
                  </a:tblGrid>
                  <a:tr h="737758">
                    <a:tc gridSpan="4">
                      <a:txBody>
                        <a:bodyPr/>
                        <a:lstStyle/>
                        <a:p>
                          <a:pPr marL="0" marR="0" lvl="0" indent="0" algn="ctr" defTabSz="441176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accent6"/>
                              </a:solidFill>
                            </a:rPr>
                            <a:t>Confusion Matrix and Statistics</a:t>
                          </a:r>
                        </a:p>
                        <a:p>
                          <a:pPr algn="ctr" fontAlgn="b"/>
                          <a:endParaRPr lang="en-GB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5457584"/>
                      </a:ext>
                    </a:extLst>
                  </a:tr>
                  <a:tr h="474954">
                    <a:tc rowSpan="2" gridSpan="2">
                      <a:txBody>
                        <a:bodyPr/>
                        <a:lstStyle/>
                        <a:p>
                          <a:pPr algn="l" fontAlgn="b"/>
                          <a:r>
                            <a:rPr lang="en-GB" sz="1800" b="1" dirty="0">
                              <a:solidFill>
                                <a:schemeClr val="accent1"/>
                              </a:solidFill>
                            </a:rPr>
                            <a:t>Sensitivity</a:t>
                          </a:r>
                          <a:r>
                            <a:rPr lang="en-GB" sz="1800" b="1" dirty="0"/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8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1" i="1" dirty="0" smtClean="0">
                                      <a:latin typeface="Cambria Math" panose="02040503050406030204" pitchFamily="18" charset="0"/>
                                    </a:rPr>
                                    <m:t>𝟐𝟓</m:t>
                                  </m:r>
                                </m:num>
                                <m:den>
                                  <m:r>
                                    <a:rPr lang="en-GB" sz="1800" b="1" i="1" dirty="0" smtClean="0">
                                      <a:latin typeface="Cambria Math" panose="02040503050406030204" pitchFamily="18" charset="0"/>
                                    </a:rPr>
                                    <m:t>𝟐𝟗</m:t>
                                  </m:r>
                                </m:den>
                              </m:f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1800" b="1" i="1" dirty="0" smtClean="0">
                                  <a:latin typeface="Cambria Math" panose="02040503050406030204" pitchFamily="18" charset="0"/>
                                </a:rPr>
                                <m:t>𝟖𝟔</m:t>
                              </m:r>
                            </m:oMath>
                          </a14:m>
                          <a:r>
                            <a:rPr lang="en-GB" sz="1800" b="1" dirty="0"/>
                            <a:t> </a:t>
                          </a:r>
                        </a:p>
                        <a:p>
                          <a:pPr algn="l" fontAlgn="b"/>
                          <a:endParaRPr lang="en-GB" sz="1800" b="1" dirty="0"/>
                        </a:p>
                        <a:p>
                          <a:pPr algn="l" fontAlgn="b"/>
                          <a:r>
                            <a:rPr lang="en-GB" sz="1800" b="1" kern="1200" dirty="0">
                              <a:solidFill>
                                <a:schemeClr val="accent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Specificity</a:t>
                          </a:r>
                          <a:r>
                            <a:rPr lang="en-GB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sz="18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𝟕𝟕</m:t>
                                  </m:r>
                                </m:num>
                                <m:den>
                                  <m:r>
                                    <a:rPr lang="en-GB" sz="1800" b="1" i="1" kern="120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𝟗𝟓</m:t>
                                  </m:r>
                                </m:den>
                              </m:f>
                              <m:r>
                                <a:rPr lang="en-GB" sz="18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GB" sz="18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GB" sz="18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GB" sz="1800" b="1" i="1" kern="120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𝟖𝟏</m:t>
                              </m:r>
                            </m:oMath>
                          </a14:m>
                          <a:r>
                            <a:rPr lang="en-GB" sz="1800" b="1" kern="1200" dirty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marL="9525" marR="9525" marT="9525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l" fontAlgn="b"/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IMPC DR 8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105521"/>
                      </a:ext>
                    </a:extLst>
                  </a:tr>
                  <a:tr h="673644">
                    <a:tc gridSpan="2" vMerge="1">
                      <a:txBody>
                        <a:bodyPr/>
                        <a:lstStyle/>
                        <a:p>
                          <a:pPr algn="l" fontAlgn="b"/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l" fontAlgn="b"/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Lethal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Viable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715526"/>
                      </a:ext>
                    </a:extLst>
                  </a:tr>
                  <a:tr h="474954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Prediction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BF8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Lethal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BF8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25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70AD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18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062580"/>
                      </a:ext>
                    </a:extLst>
                  </a:tr>
                  <a:tr h="474954"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Viable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BF8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77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70AD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33941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1340416"/>
                  </p:ext>
                </p:extLst>
              </p:nvPr>
            </p:nvGraphicFramePr>
            <p:xfrm>
              <a:off x="5040994" y="1828917"/>
              <a:ext cx="3986892" cy="3007191"/>
            </p:xfrm>
            <a:graphic>
              <a:graphicData uri="http://schemas.openxmlformats.org/drawingml/2006/table">
                <a:tbl>
                  <a:tblPr/>
                  <a:tblGrid>
                    <a:gridCol w="1848670">
                      <a:extLst>
                        <a:ext uri="{9D8B030D-6E8A-4147-A177-3AD203B41FA5}">
                          <a16:colId xmlns:a16="http://schemas.microsoft.com/office/drawing/2014/main" val="110801593"/>
                        </a:ext>
                      </a:extLst>
                    </a:gridCol>
                    <a:gridCol w="768436">
                      <a:extLst>
                        <a:ext uri="{9D8B030D-6E8A-4147-A177-3AD203B41FA5}">
                          <a16:colId xmlns:a16="http://schemas.microsoft.com/office/drawing/2014/main" val="75653908"/>
                        </a:ext>
                      </a:extLst>
                    </a:gridCol>
                    <a:gridCol w="616895">
                      <a:extLst>
                        <a:ext uri="{9D8B030D-6E8A-4147-A177-3AD203B41FA5}">
                          <a16:colId xmlns:a16="http://schemas.microsoft.com/office/drawing/2014/main" val="1401163065"/>
                        </a:ext>
                      </a:extLst>
                    </a:gridCol>
                    <a:gridCol w="752891">
                      <a:extLst>
                        <a:ext uri="{9D8B030D-6E8A-4147-A177-3AD203B41FA5}">
                          <a16:colId xmlns:a16="http://schemas.microsoft.com/office/drawing/2014/main" val="3891358956"/>
                        </a:ext>
                      </a:extLst>
                    </a:gridCol>
                  </a:tblGrid>
                  <a:tr h="908685">
                    <a:tc gridSpan="4">
                      <a:txBody>
                        <a:bodyPr/>
                        <a:lstStyle/>
                        <a:p>
                          <a:pPr marL="0" marR="0" lvl="0" indent="0" algn="ctr" defTabSz="441176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400" b="1" dirty="0">
                              <a:solidFill>
                                <a:schemeClr val="accent6"/>
                              </a:solidFill>
                            </a:rPr>
                            <a:t>Confusion Matrix and Statistics</a:t>
                          </a:r>
                        </a:p>
                        <a:p>
                          <a:pPr algn="ctr" fontAlgn="b"/>
                          <a:endParaRPr lang="en-GB" sz="11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5457584"/>
                      </a:ext>
                    </a:extLst>
                  </a:tr>
                  <a:tr h="474954">
                    <a:tc rowSpan="2"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8"/>
                          <a:stretch>
                            <a:fillRect t="-86243" r="-52326" b="-86772"/>
                          </a:stretch>
                        </a:blip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algn="l" fontAlgn="b"/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IMPC DR </a:t>
                          </a:r>
                          <a:r>
                            <a:rPr lang="en-GB" sz="2000" b="1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8</a:t>
                          </a:r>
                          <a:endParaRPr lang="en-GB" sz="20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C0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9105521"/>
                      </a:ext>
                    </a:extLst>
                  </a:tr>
                  <a:tr h="673644">
                    <a:tc gridSpan="2" vMerge="1">
                      <a:txBody>
                        <a:bodyPr/>
                        <a:lstStyle/>
                        <a:p>
                          <a:pPr algn="l" fontAlgn="b"/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pPr algn="l" fontAlgn="b"/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Lethal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Viable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C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2715526"/>
                      </a:ext>
                    </a:extLst>
                  </a:tr>
                  <a:tr h="474954">
                    <a:tc rowSpan="2"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Prediction</a:t>
                          </a:r>
                          <a:endParaRPr lang="en-GB" sz="11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BF8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Lethal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BF8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25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70AD4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18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C0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7062580"/>
                      </a:ext>
                    </a:extLst>
                  </a:tr>
                  <a:tr h="474954">
                    <a:tc v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Viable</a:t>
                          </a: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BF8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4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C0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8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Candara" panose="020E0502030303020204" pitchFamily="34" charset="0"/>
                            </a:rPr>
                            <a:t>77</a:t>
                          </a:r>
                          <a:endParaRPr lang="en-GB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ndara" panose="020E0502030303020204" pitchFamily="34" charset="0"/>
                          </a:endParaRPr>
                        </a:p>
                      </a:txBody>
                      <a:tcPr marL="9525" marR="9525" marT="9525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70AD47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33941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Rounded Rectangle 13"/>
          <p:cNvSpPr/>
          <p:nvPr/>
        </p:nvSpPr>
        <p:spPr bwMode="auto">
          <a:xfrm>
            <a:off x="429655" y="538619"/>
            <a:ext cx="4132819" cy="94958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4000" b="1" dirty="0">
                <a:solidFill>
                  <a:schemeClr val="tx1"/>
                </a:solidFill>
                <a:latin typeface="+mj-lt"/>
              </a:rPr>
              <a:t>IMPC</a:t>
            </a:r>
            <a:r>
              <a:rPr kumimoji="0" lang="en-GB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GB" sz="4000" b="1" dirty="0">
                <a:solidFill>
                  <a:schemeClr val="bg1"/>
                </a:solidFill>
                <a:latin typeface="+mj-lt"/>
              </a:rPr>
              <a:t>DR7</a:t>
            </a:r>
          </a:p>
        </p:txBody>
      </p:sp>
      <p:sp>
        <p:nvSpPr>
          <p:cNvPr id="3" name="Rectangle 2"/>
          <p:cNvSpPr/>
          <p:nvPr/>
        </p:nvSpPr>
        <p:spPr>
          <a:xfrm>
            <a:off x="468994" y="1088091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b="1" i="1" dirty="0">
                <a:ln w="3175"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Tahoma" panose="020B0604030504040204" pitchFamily="34" charset="0"/>
                <a:cs typeface="Tahoma" panose="020B0604030504040204" pitchFamily="34" charset="0"/>
                <a:hlinkClick r:id="rId9"/>
              </a:rPr>
              <a:t>Link to the raw data</a:t>
            </a:r>
            <a:endParaRPr lang="en-GB" sz="1600" b="1" i="1" dirty="0">
              <a:ln w="31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48472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j-lt"/>
              </a:rPr>
              <a:t>Further topics to discuss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Determine what input data is most informative</a:t>
            </a:r>
          </a:p>
          <a:p>
            <a:r>
              <a:rPr lang="en-GB" dirty="0">
                <a:latin typeface="+mj-lt"/>
              </a:rPr>
              <a:t>Other ML methods that would be worth exploring</a:t>
            </a:r>
          </a:p>
          <a:p>
            <a:r>
              <a:rPr lang="en-GB" dirty="0">
                <a:latin typeface="+mj-lt"/>
              </a:rPr>
              <a:t>Any other ideas or feedback</a:t>
            </a:r>
          </a:p>
          <a:p>
            <a:endParaRPr lang="en-GB" sz="3200" b="1" dirty="0">
              <a:solidFill>
                <a:srgbClr val="0F366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8525109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24" y="2045915"/>
            <a:ext cx="3596952" cy="1280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78591" y="2903164"/>
            <a:ext cx="2186817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GB" sz="8000" b="1" spc="-150" dirty="0">
                <a:solidFill>
                  <a:srgbClr val="7030A0"/>
                </a:solidFill>
                <a:effectLst>
                  <a:innerShdw blurRad="114300">
                    <a:prstClr val="black"/>
                  </a:innerShdw>
                </a:effectLst>
              </a:rPr>
              <a:t>Q&amp;A</a:t>
            </a:r>
          </a:p>
        </p:txBody>
      </p:sp>
      <p:pic>
        <p:nvPicPr>
          <p:cNvPr id="6" name="Picture 2" descr="https://mail.google.com/mail/u/0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79" y="2430463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ail.google.com/mail/u/0/images/cleardo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779" y="2332037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73841" y="4115993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pc="-150" dirty="0"/>
              <a:t>more questions? </a:t>
            </a:r>
            <a:r>
              <a:rPr lang="en-GB" spc="-150" dirty="0">
                <a:hlinkClick r:id="rId4"/>
              </a:rPr>
              <a:t>email me</a:t>
            </a:r>
            <a:endParaRPr lang="en-GB" spc="-150" dirty="0"/>
          </a:p>
        </p:txBody>
      </p:sp>
    </p:spTree>
    <p:extLst>
      <p:ext uri="{BB962C8B-B14F-4D97-AF65-F5344CB8AC3E}">
        <p14:creationId xmlns:p14="http://schemas.microsoft.com/office/powerpoint/2010/main" val="926513937"/>
      </p:ext>
    </p:extLst>
  </p:cSld>
  <p:clrMapOvr>
    <a:masterClrMapping/>
  </p:clrMapOvr>
  <p:transition>
    <p:cut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VERSION" val="5"/>
  <p:tag name="TPFULLVERSION" val="5035.4.0.7"/>
  <p:tag name="PPTVERSION" val="14"/>
  <p:tag name="TPOS" val="6"/>
</p:tagLst>
</file>

<file path=ppt/theme/theme1.xml><?xml version="1.0" encoding="utf-8"?>
<a:theme xmlns:a="http://schemas.openxmlformats.org/drawingml/2006/main" name="IMPC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MPC_F2F_Oct_2013 slides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IMPC_F2F_Oct_2013 slides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EMBL-EBI_slide_template_2013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IMPC.thmx</Template>
  <TotalTime>39128</TotalTime>
  <Words>209</Words>
  <Application>Microsoft Office PowerPoint</Application>
  <PresentationFormat>On-screen Show (4:3)</PresentationFormat>
  <Paragraphs>83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ＭＳ Ｐゴシック</vt:lpstr>
      <vt:lpstr>Arial</vt:lpstr>
      <vt:lpstr>Calibri</vt:lpstr>
      <vt:lpstr>Cambria Math</vt:lpstr>
      <vt:lpstr>Candara</vt:lpstr>
      <vt:lpstr>HelveticaNeueLT Pro 35 Th</vt:lpstr>
      <vt:lpstr>HelveticaNeueLT Pro 45 Lt</vt:lpstr>
      <vt:lpstr>Tahoma</vt:lpstr>
      <vt:lpstr>Times</vt:lpstr>
      <vt:lpstr>IMPC</vt:lpstr>
      <vt:lpstr>IMPC_F2F_Oct_2013 slides</vt:lpstr>
      <vt:lpstr>1_IMPC_F2F_Oct_2013 slides</vt:lpstr>
      <vt:lpstr>EMBL-EBI_slide_template_2013</vt:lpstr>
      <vt:lpstr>Using Machine Learning to predict essential genes </vt:lpstr>
      <vt:lpstr>Our question:  Can we predict whether a gene will result in a lethal phenotype once knocked out?</vt:lpstr>
      <vt:lpstr>Data resources</vt:lpstr>
      <vt:lpstr>Training </vt:lpstr>
      <vt:lpstr>Further topics to discuss</vt:lpstr>
      <vt:lpstr>PowerPoint Presentation</vt:lpstr>
    </vt:vector>
  </TitlesOfParts>
  <Company>EMBL-EBI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IMPC: Building the First Comprehensive Catalog of a Mammalian Genome</dc:title>
  <dc:creator>Terry Meehan</dc:creator>
  <cp:lastModifiedBy>Hamed Haseli Mashhadi</cp:lastModifiedBy>
  <cp:revision>557</cp:revision>
  <cp:lastPrinted>2017-11-10T15:31:46Z</cp:lastPrinted>
  <dcterms:created xsi:type="dcterms:W3CDTF">2015-03-21T11:32:21Z</dcterms:created>
  <dcterms:modified xsi:type="dcterms:W3CDTF">2019-01-21T14:40:42Z</dcterms:modified>
</cp:coreProperties>
</file>